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56" r:id="rId3"/>
    <p:sldId id="411" r:id="rId4"/>
    <p:sldId id="464" r:id="rId5"/>
    <p:sldId id="472" r:id="rId6"/>
    <p:sldId id="1489" r:id="rId7"/>
    <p:sldId id="1488" r:id="rId8"/>
    <p:sldId id="466" r:id="rId9"/>
    <p:sldId id="467" r:id="rId10"/>
    <p:sldId id="1491" r:id="rId11"/>
    <p:sldId id="491" r:id="rId12"/>
    <p:sldId id="492" r:id="rId13"/>
    <p:sldId id="48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4B6"/>
    <a:srgbClr val="4544B8"/>
    <a:srgbClr val="E6E6E6"/>
    <a:srgbClr val="4543AD"/>
    <a:srgbClr val="4847BA"/>
    <a:srgbClr val="010227"/>
    <a:srgbClr val="03022B"/>
    <a:srgbClr val="2F2F81"/>
    <a:srgbClr val="2D3191"/>
    <a:srgbClr val="E21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1" autoAdjust="0"/>
    <p:restoredTop sz="94490"/>
  </p:normalViewPr>
  <p:slideViewPr>
    <p:cSldViewPr snapToGrid="0" snapToObjects="1">
      <p:cViewPr varScale="1">
        <p:scale>
          <a:sx n="145" d="100"/>
          <a:sy n="145" d="100"/>
        </p:scale>
        <p:origin x="360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8F85-D446-2B45-B57A-C0A25DE936C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8DEA-7264-264A-9AB1-2FE28E3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2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</p:spPr>
        <p:txBody>
          <a:bodyPr/>
          <a:lstStyle>
            <a:lvl1pPr>
              <a:buClr>
                <a:srgbClr val="F7BC37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F7BC37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F7BC37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F7BC37"/>
              </a:buClr>
              <a:defRPr>
                <a:latin typeface="Arial"/>
                <a:cs typeface="Arial"/>
              </a:defRPr>
            </a:lvl4pPr>
            <a:lvl5pPr>
              <a:buClr>
                <a:srgbClr val="F7BC37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8D7B6-6241-4807-9AE1-6CC7B27E6AB9}"/>
              </a:ext>
            </a:extLst>
          </p:cNvPr>
          <p:cNvSpPr/>
          <p:nvPr userDrawn="1"/>
        </p:nvSpPr>
        <p:spPr>
          <a:xfrm>
            <a:off x="7425448" y="0"/>
            <a:ext cx="1783404" cy="959796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EF7B-4679-4A6D-A3F7-CEA7F846C515}"/>
              </a:ext>
            </a:extLst>
          </p:cNvPr>
          <p:cNvSpPr/>
          <p:nvPr userDrawn="1"/>
        </p:nvSpPr>
        <p:spPr>
          <a:xfrm>
            <a:off x="8122596" y="359923"/>
            <a:ext cx="1021404" cy="333983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7AA4A-7B74-42D3-B27F-3A24FBA1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8E3953-FE96-4BD4-B79D-13CE7BED9B5C}"/>
              </a:ext>
            </a:extLst>
          </p:cNvPr>
          <p:cNvSpPr/>
          <p:nvPr userDrawn="1"/>
        </p:nvSpPr>
        <p:spPr>
          <a:xfrm>
            <a:off x="7425448" y="0"/>
            <a:ext cx="1783404" cy="959796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8FB47-158D-49F5-B909-30118F366635}"/>
              </a:ext>
            </a:extLst>
          </p:cNvPr>
          <p:cNvSpPr/>
          <p:nvPr userDrawn="1"/>
        </p:nvSpPr>
        <p:spPr>
          <a:xfrm>
            <a:off x="8122596" y="359923"/>
            <a:ext cx="1021404" cy="333983"/>
          </a:xfrm>
          <a:prstGeom prst="rect">
            <a:avLst/>
          </a:prstGeom>
          <a:gradFill>
            <a:gsLst>
              <a:gs pos="0">
                <a:srgbClr val="4543AD"/>
              </a:gs>
              <a:gs pos="100000">
                <a:srgbClr val="4544B8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0C18F-4A86-4C71-814F-441A7592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438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5252-C0FE-4FC7-B1E4-154375968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CEA58-C1C2-45A5-9390-524D8355D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33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A73A-D19C-4687-8E23-6DD2114F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A973-5AD2-41E8-BC1A-C1FC4EC7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57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56" r:id="rId3"/>
    <p:sldLayoutId id="2147483663" r:id="rId4"/>
    <p:sldLayoutId id="2147483659" r:id="rId5"/>
    <p:sldLayoutId id="2147483661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9.svg"/><Relationship Id="rId4" Type="http://schemas.openxmlformats.org/officeDocument/2006/relationships/image" Target="../media/image3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1.svg"/><Relationship Id="rId2" Type="http://schemas.openxmlformats.org/officeDocument/2006/relationships/image" Target="../media/image36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29.svg"/><Relationship Id="rId4" Type="http://schemas.openxmlformats.org/officeDocument/2006/relationships/image" Target="../media/image33.svg"/><Relationship Id="rId9" Type="http://schemas.openxmlformats.org/officeDocument/2006/relationships/image" Target="../media/image28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velasker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github.com/oras-project/artifacts-spec/" TargetMode="External"/><Relationship Id="rId7" Type="http://schemas.openxmlformats.org/officeDocument/2006/relationships/hyperlink" Target="https://stevelasker.blog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github.com/opencontainers/artifacts" TargetMode="External"/><Relationship Id="rId16" Type="http://schemas.openxmlformats.org/officeDocument/2006/relationships/hyperlink" Target="https://github.com/justincormac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eve.Lasker@Microsoft.com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github.com/notaryproject/notaryproject" TargetMode="External"/><Relationship Id="rId15" Type="http://schemas.openxmlformats.org/officeDocument/2006/relationships/hyperlink" Target="https://www.cloudatomiclab.com/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github.com/oras-project/distribution" TargetMode="External"/><Relationship Id="rId9" Type="http://schemas.openxmlformats.org/officeDocument/2006/relationships/hyperlink" Target="https://github.com/stevelasker/presentations" TargetMode="External"/><Relationship Id="rId14" Type="http://schemas.openxmlformats.org/officeDocument/2006/relationships/hyperlink" Target="mailto:justin@docker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cloudatomiclab.com/" TargetMode="External"/><Relationship Id="rId3" Type="http://schemas.openxmlformats.org/officeDocument/2006/relationships/hyperlink" Target="mailto:Steve.Lasker@Microsoft.com" TargetMode="External"/><Relationship Id="rId7" Type="http://schemas.openxmlformats.org/officeDocument/2006/relationships/image" Target="../media/image4.png"/><Relationship Id="rId12" Type="http://schemas.openxmlformats.org/officeDocument/2006/relationships/hyperlink" Target="mailto:justin@dock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stevelasker.blog/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github.com/justincormac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sf/wg-vulnerability-disclosures/blob/main/docs/standards/CVRF-CSAF.md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3" Type="http://schemas.openxmlformats.org/officeDocument/2006/relationships/image" Target="../media/image29.svg"/><Relationship Id="rId7" Type="http://schemas.openxmlformats.org/officeDocument/2006/relationships/image" Target="../media/image16.sv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31.svg"/><Relationship Id="rId10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2426B-686B-49FC-ACF6-CBD107559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48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EE40-D28C-453A-961A-B5727431E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cs"/>
              </a:rPr>
              <a:t>Push, Discover, Pull 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Supply Chain Reference Types</a:t>
            </a:r>
          </a:p>
          <a:p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890FE13-7B74-4A93-AAF2-40130FF71055}"/>
              </a:ext>
            </a:extLst>
          </p:cNvPr>
          <p:cNvSpPr txBox="1">
            <a:spLocks/>
          </p:cNvSpPr>
          <p:nvPr/>
        </p:nvSpPr>
        <p:spPr>
          <a:xfrm>
            <a:off x="1108306" y="3868647"/>
            <a:ext cx="7296911" cy="1921788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800" b="1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851C29F-339A-4771-8983-B95A693FCB45}"/>
              </a:ext>
            </a:extLst>
          </p:cNvPr>
          <p:cNvSpPr txBox="1">
            <a:spLocks/>
          </p:cNvSpPr>
          <p:nvPr/>
        </p:nvSpPr>
        <p:spPr>
          <a:xfrm>
            <a:off x="0" y="1282700"/>
            <a:ext cx="7886700" cy="2139950"/>
          </a:xfrm>
        </p:spPr>
        <p:txBody>
          <a:bodyPr vert="horz" lIns="68580" tIns="34290" rIns="68580" bIns="3429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685800"/>
            <a:endParaRPr lang="en-US" sz="5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D2CD9-3ECC-4820-92CE-8A8E087AF5FF}"/>
              </a:ext>
            </a:extLst>
          </p:cNvPr>
          <p:cNvGrpSpPr/>
          <p:nvPr/>
        </p:nvGrpSpPr>
        <p:grpSpPr>
          <a:xfrm>
            <a:off x="6279603" y="1067324"/>
            <a:ext cx="2789695" cy="3467783"/>
            <a:chOff x="7944133" y="1839107"/>
            <a:chExt cx="3719594" cy="462371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8FD1BDA9-367A-45C6-8A20-484D12729E08}"/>
                </a:ext>
              </a:extLst>
            </p:cNvPr>
            <p:cNvSpPr/>
            <p:nvPr/>
          </p:nvSpPr>
          <p:spPr>
            <a:xfrm rot="10800000">
              <a:off x="8060319" y="2886015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" name="Net-monitor">
              <a:extLst>
                <a:ext uri="{FF2B5EF4-FFF2-40B4-BE49-F238E27FC236}">
                  <a16:creationId xmlns:a16="http://schemas.microsoft.com/office/drawing/2014/main" id="{CA6140ED-2665-4BA4-A010-31DFAC57E95D}"/>
                </a:ext>
              </a:extLst>
            </p:cNvPr>
            <p:cNvGrpSpPr/>
            <p:nvPr/>
          </p:nvGrpSpPr>
          <p:grpSpPr>
            <a:xfrm>
              <a:off x="7944133" y="1839107"/>
              <a:ext cx="2565765" cy="1147598"/>
              <a:chOff x="8600004" y="1385294"/>
              <a:chExt cx="2565765" cy="1147598"/>
            </a:xfrm>
          </p:grpSpPr>
          <p:sp>
            <p:nvSpPr>
              <p:cNvPr id="42" name="artifact-border">
                <a:extLst>
                  <a:ext uri="{FF2B5EF4-FFF2-40B4-BE49-F238E27FC236}">
                    <a16:creationId xmlns:a16="http://schemas.microsoft.com/office/drawing/2014/main" id="{FF19EAB8-FA4E-4DE7-9E73-7C41876C0340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519ED58-F5E6-4B3F-BD30-ECC5D93BE749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44" name="artifact-name">
                  <a:extLst>
                    <a:ext uri="{FF2B5EF4-FFF2-40B4-BE49-F238E27FC236}">
                      <a16:creationId xmlns:a16="http://schemas.microsoft.com/office/drawing/2014/main" id="{273A900C-CB9E-4E35-AE65-CD5058030587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45" name="artifact-mask">
                  <a:extLst>
                    <a:ext uri="{FF2B5EF4-FFF2-40B4-BE49-F238E27FC236}">
                      <a16:creationId xmlns:a16="http://schemas.microsoft.com/office/drawing/2014/main" id="{E703AFAE-359E-4262-AC49-601D6AC524DE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6" name="Container Image">
                  <a:extLst>
                    <a:ext uri="{FF2B5EF4-FFF2-40B4-BE49-F238E27FC236}">
                      <a16:creationId xmlns:a16="http://schemas.microsoft.com/office/drawing/2014/main" id="{EB8AD782-B686-4B9E-837B-8690F8BE4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565F2D23-6A76-4122-B16E-ADF8695F736B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" name="Sig Label">
                  <a:extLst>
                    <a:ext uri="{FF2B5EF4-FFF2-40B4-BE49-F238E27FC236}">
                      <a16:creationId xmlns:a16="http://schemas.microsoft.com/office/drawing/2014/main" id="{48B571D9-FAE8-4AA9-9C65-8A9E40B2B888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layer1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Sig Label">
                  <a:extLst>
                    <a:ext uri="{FF2B5EF4-FFF2-40B4-BE49-F238E27FC236}">
                      <a16:creationId xmlns:a16="http://schemas.microsoft.com/office/drawing/2014/main" id="{2F0E650D-ED0F-4DDD-B8D3-CB448E30AD0B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layer2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50" name="Connector: Elbow 49">
                  <a:extLst>
                    <a:ext uri="{FF2B5EF4-FFF2-40B4-BE49-F238E27FC236}">
                      <a16:creationId xmlns:a16="http://schemas.microsoft.com/office/drawing/2014/main" id="{FA8B3603-A498-4DD6-8835-3D4D136CD4E6}"/>
                    </a:ext>
                  </a:extLst>
                </p:cNvPr>
                <p:cNvCxnSpPr>
                  <a:cxnSpLocks/>
                  <a:stCxn id="48" idx="1"/>
                  <a:endCxn id="46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or: Elbow 50">
                  <a:extLst>
                    <a:ext uri="{FF2B5EF4-FFF2-40B4-BE49-F238E27FC236}">
                      <a16:creationId xmlns:a16="http://schemas.microsoft.com/office/drawing/2014/main" id="{93FCB995-33FE-4644-9C06-6E2C441D1DA0}"/>
                    </a:ext>
                  </a:extLst>
                </p:cNvPr>
                <p:cNvCxnSpPr>
                  <a:cxnSpLocks/>
                  <a:stCxn id="49" idx="1"/>
                  <a:endCxn id="46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Sig Label">
                  <a:extLst>
                    <a:ext uri="{FF2B5EF4-FFF2-40B4-BE49-F238E27FC236}">
                      <a16:creationId xmlns:a16="http://schemas.microsoft.com/office/drawing/2014/main" id="{7B3C41EB-28C5-40C0-9C69-F0FB942539EA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config (blob)</a:t>
                  </a:r>
                  <a:endParaRPr lang="en-US" sz="788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cxnSp>
              <p:nvCxnSpPr>
                <p:cNvPr id="53" name="Connector: Elbow 52">
                  <a:extLst>
                    <a:ext uri="{FF2B5EF4-FFF2-40B4-BE49-F238E27FC236}">
                      <a16:creationId xmlns:a16="http://schemas.microsoft.com/office/drawing/2014/main" id="{E098C121-35A9-44BA-8FA6-8E8CF86A8122}"/>
                    </a:ext>
                  </a:extLst>
                </p:cNvPr>
                <p:cNvCxnSpPr>
                  <a:cxnSpLocks/>
                  <a:stCxn id="52" idx="1"/>
                  <a:endCxn id="46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Sig Label">
                  <a:extLst>
                    <a:ext uri="{FF2B5EF4-FFF2-40B4-BE49-F238E27FC236}">
                      <a16:creationId xmlns:a16="http://schemas.microsoft.com/office/drawing/2014/main" id="{D447F0CB-B24D-47BF-8540-88E5FAD061C0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00"/>
                  <a:r>
                    <a:rPr lang="en-US" sz="788" b="1" dirty="0" err="1">
                      <a:solidFill>
                        <a:srgbClr val="FF0000"/>
                      </a:solidFill>
                      <a:latin typeface="Calibri" panose="020F0502020204030204"/>
                    </a:rPr>
                    <a:t>mediaType</a:t>
                  </a:r>
                  <a:r>
                    <a:rPr lang="en-US" sz="788" b="1" dirty="0">
                      <a:solidFill>
                        <a:prstClr val="black"/>
                      </a:solidFill>
                      <a:latin typeface="Calibri" panose="020F0502020204030204"/>
                    </a:rPr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  <a:latin typeface="Calibri" panose="020F0502020204030204"/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9" name="Wabbit-Networks Sig">
              <a:extLst>
                <a:ext uri="{FF2B5EF4-FFF2-40B4-BE49-F238E27FC236}">
                  <a16:creationId xmlns:a16="http://schemas.microsoft.com/office/drawing/2014/main" id="{12E81A4C-0077-434B-92EA-FAEACB727095}"/>
                </a:ext>
              </a:extLst>
            </p:cNvPr>
            <p:cNvGrpSpPr/>
            <p:nvPr/>
          </p:nvGrpSpPr>
          <p:grpSpPr>
            <a:xfrm>
              <a:off x="8504189" y="3099403"/>
              <a:ext cx="2730092" cy="1046006"/>
              <a:chOff x="9460153" y="3826108"/>
              <a:chExt cx="2730092" cy="1046006"/>
            </a:xfrm>
          </p:grpSpPr>
          <p:sp>
            <p:nvSpPr>
              <p:cNvPr id="34" name="artifact-border">
                <a:extLst>
                  <a:ext uri="{FF2B5EF4-FFF2-40B4-BE49-F238E27FC236}">
                    <a16:creationId xmlns:a16="http://schemas.microsoft.com/office/drawing/2014/main" id="{EF7D4634-D2D1-48B9-8DEE-44CC95476C83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53956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5" name="Container Image">
                <a:extLst>
                  <a:ext uri="{FF2B5EF4-FFF2-40B4-BE49-F238E27FC236}">
                    <a16:creationId xmlns:a16="http://schemas.microsoft.com/office/drawing/2014/main" id="{7971F2AA-2D9F-4E3E-9F4E-528ACE89E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8C3706E1-330E-4CE6-ADBA-A798F4D49572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artifact-name">
                <a:extLst>
                  <a:ext uri="{FF2B5EF4-FFF2-40B4-BE49-F238E27FC236}">
                    <a16:creationId xmlns:a16="http://schemas.microsoft.com/office/drawing/2014/main" id="{6F3C3091-8278-4123-859B-A54A3E0A8DB5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38" name="Sig Label">
                <a:extLst>
                  <a:ext uri="{FF2B5EF4-FFF2-40B4-BE49-F238E27FC236}">
                    <a16:creationId xmlns:a16="http://schemas.microsoft.com/office/drawing/2014/main" id="{2B558B5A-B1A7-4C4C-9A5C-2AC4F45BBE3F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signature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6A2E9149-C724-481E-8232-2E62EC6FEE80}"/>
                  </a:ext>
                </a:extLst>
              </p:cNvPr>
              <p:cNvCxnSpPr>
                <a:cxnSpLocks/>
                <a:stCxn id="38" idx="1"/>
                <a:endCxn id="11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Sig Label">
                <a:extLst>
                  <a:ext uri="{FF2B5EF4-FFF2-40B4-BE49-F238E27FC236}">
                    <a16:creationId xmlns:a16="http://schemas.microsoft.com/office/drawing/2014/main" id="{EA9F1BEA-DCF4-48D0-BE9E-CB12CA5A942B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Sig Label">
                <a:extLst>
                  <a:ext uri="{FF2B5EF4-FFF2-40B4-BE49-F238E27FC236}">
                    <a16:creationId xmlns:a16="http://schemas.microsoft.com/office/drawing/2014/main" id="{303D25DA-F399-4400-9E9B-39DB783ECA57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82416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org.cncf.notary.v2</a:t>
                </a:r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766C61-76C3-4B29-AF8A-B62EFCD5B337}"/>
                </a:ext>
              </a:extLst>
            </p:cNvPr>
            <p:cNvCxnSpPr>
              <a:cxnSpLocks/>
              <a:stCxn id="40" idx="1"/>
              <a:endCxn id="7" idx="0"/>
            </p:cNvCxnSpPr>
            <p:nvPr/>
          </p:nvCxnSpPr>
          <p:spPr>
            <a:xfrm rot="10800000">
              <a:off x="8113088" y="2976996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3352BC2-DE5C-44BA-876A-CFE6EFC7CD24}"/>
                </a:ext>
              </a:extLst>
            </p:cNvPr>
            <p:cNvSpPr/>
            <p:nvPr/>
          </p:nvSpPr>
          <p:spPr>
            <a:xfrm rot="10800000">
              <a:off x="8689509" y="314441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FF3B42-D509-4A7C-BBF3-E199E830A55C}"/>
                </a:ext>
              </a:extLst>
            </p:cNvPr>
            <p:cNvSpPr/>
            <p:nvPr/>
          </p:nvSpPr>
          <p:spPr>
            <a:xfrm rot="10800000">
              <a:off x="8594257" y="314441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E1AEEBF-A6ED-4D1C-8DF8-424F2271EE87}"/>
                </a:ext>
              </a:extLst>
            </p:cNvPr>
            <p:cNvSpPr/>
            <p:nvPr/>
          </p:nvSpPr>
          <p:spPr>
            <a:xfrm rot="10800000">
              <a:off x="8596586" y="5234615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4" name="Wabbit-Networks Sig">
              <a:extLst>
                <a:ext uri="{FF2B5EF4-FFF2-40B4-BE49-F238E27FC236}">
                  <a16:creationId xmlns:a16="http://schemas.microsoft.com/office/drawing/2014/main" id="{EEF34F17-F9B3-4B58-BF8C-F5BBAB0B6EF5}"/>
                </a:ext>
              </a:extLst>
            </p:cNvPr>
            <p:cNvGrpSpPr/>
            <p:nvPr/>
          </p:nvGrpSpPr>
          <p:grpSpPr>
            <a:xfrm>
              <a:off x="8517938" y="4262340"/>
              <a:ext cx="2751169" cy="1041773"/>
              <a:chOff x="9477085" y="3830341"/>
              <a:chExt cx="2751169" cy="1041773"/>
            </a:xfrm>
          </p:grpSpPr>
          <p:sp>
            <p:nvSpPr>
              <p:cNvPr id="26" name="artifact-border">
                <a:extLst>
                  <a:ext uri="{FF2B5EF4-FFF2-40B4-BE49-F238E27FC236}">
                    <a16:creationId xmlns:a16="http://schemas.microsoft.com/office/drawing/2014/main" id="{1FB7D92C-A1DC-4EB8-9EED-E5AF3C059676}"/>
                  </a:ext>
                </a:extLst>
              </p:cNvPr>
              <p:cNvSpPr/>
              <p:nvPr/>
            </p:nvSpPr>
            <p:spPr>
              <a:xfrm>
                <a:off x="9536289" y="3894192"/>
                <a:ext cx="2691965" cy="977922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56D50E17-E28E-494B-804D-BDF5A36E22D3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artifact-name">
                <a:extLst>
                  <a:ext uri="{FF2B5EF4-FFF2-40B4-BE49-F238E27FC236}">
                    <a16:creationId xmlns:a16="http://schemas.microsoft.com/office/drawing/2014/main" id="{A8C87A90-AF22-4E51-9ECA-BDF9CBF2CF9E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30" name="Sig Label">
                <a:extLst>
                  <a:ext uri="{FF2B5EF4-FFF2-40B4-BE49-F238E27FC236}">
                    <a16:creationId xmlns:a16="http://schemas.microsoft.com/office/drawing/2014/main" id="{4480B9DA-1D3A-4FE0-9DA5-EBB122684595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sbom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99ACB88C-1A66-4305-9487-55AB20D84E0D}"/>
                  </a:ext>
                </a:extLst>
              </p:cNvPr>
              <p:cNvCxnSpPr>
                <a:cxnSpLocks/>
                <a:stCxn id="30" idx="1"/>
                <a:endCxn id="27" idx="2"/>
              </p:cNvCxnSpPr>
              <p:nvPr/>
            </p:nvCxnSpPr>
            <p:spPr>
              <a:xfrm rot="10800000">
                <a:off x="9636870" y="4150129"/>
                <a:ext cx="364061" cy="37095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Sig Label">
                <a:extLst>
                  <a:ext uri="{FF2B5EF4-FFF2-40B4-BE49-F238E27FC236}">
                    <a16:creationId xmlns:a16="http://schemas.microsoft.com/office/drawing/2014/main" id="{1F6F71BE-C6C5-47A8-8148-97CAD3FB9056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Sig Label">
                <a:extLst>
                  <a:ext uri="{FF2B5EF4-FFF2-40B4-BE49-F238E27FC236}">
                    <a16:creationId xmlns:a16="http://schemas.microsoft.com/office/drawing/2014/main" id="{54AF1304-9148-4834-87E5-7FE1E7AC54C7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85599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  <p:pic>
            <p:nvPicPr>
              <p:cNvPr id="27" name="Container Image">
                <a:extLst>
                  <a:ext uri="{FF2B5EF4-FFF2-40B4-BE49-F238E27FC236}">
                    <a16:creationId xmlns:a16="http://schemas.microsoft.com/office/drawing/2014/main" id="{0F4AD235-5537-4EFE-99C2-7232971AB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4" r="34"/>
              <a:stretch/>
            </p:blipFill>
            <p:spPr>
              <a:xfrm>
                <a:off x="9477085" y="3830341"/>
                <a:ext cx="319571" cy="319787"/>
              </a:xfrm>
              <a:prstGeom prst="rect">
                <a:avLst/>
              </a:prstGeom>
            </p:spPr>
          </p:pic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BCA08F58-7AEA-4EDB-8C7B-0C7483CACCDE}"/>
                </a:ext>
              </a:extLst>
            </p:cNvPr>
            <p:cNvCxnSpPr>
              <a:cxnSpLocks/>
              <a:stCxn id="32" idx="1"/>
              <a:endCxn id="7" idx="0"/>
            </p:cNvCxnSpPr>
            <p:nvPr/>
          </p:nvCxnSpPr>
          <p:spPr>
            <a:xfrm rot="10800000">
              <a:off x="8113086" y="2976996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Wabbit-Networks Sig">
              <a:extLst>
                <a:ext uri="{FF2B5EF4-FFF2-40B4-BE49-F238E27FC236}">
                  <a16:creationId xmlns:a16="http://schemas.microsoft.com/office/drawing/2014/main" id="{41206FAE-7F08-499B-B280-CEF71749C2CF}"/>
                </a:ext>
              </a:extLst>
            </p:cNvPr>
            <p:cNvGrpSpPr/>
            <p:nvPr/>
          </p:nvGrpSpPr>
          <p:grpSpPr>
            <a:xfrm>
              <a:off x="8895626" y="5416812"/>
              <a:ext cx="2768101" cy="1046006"/>
              <a:chOff x="9460153" y="3826108"/>
              <a:chExt cx="2768101" cy="1046006"/>
            </a:xfrm>
          </p:grpSpPr>
          <p:sp>
            <p:nvSpPr>
              <p:cNvPr id="18" name="artifact-border">
                <a:extLst>
                  <a:ext uri="{FF2B5EF4-FFF2-40B4-BE49-F238E27FC236}">
                    <a16:creationId xmlns:a16="http://schemas.microsoft.com/office/drawing/2014/main" id="{025406AA-AA7C-4658-8EBD-69887E513CF7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91965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9" name="Container Image">
                <a:extLst>
                  <a:ext uri="{FF2B5EF4-FFF2-40B4-BE49-F238E27FC236}">
                    <a16:creationId xmlns:a16="http://schemas.microsoft.com/office/drawing/2014/main" id="{A39272A0-ED0D-4958-A734-97A867411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42679BD9-D2E4-4E91-A4D6-2089C8896848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artifact-name">
                <a:extLst>
                  <a:ext uri="{FF2B5EF4-FFF2-40B4-BE49-F238E27FC236}">
                    <a16:creationId xmlns:a16="http://schemas.microsoft.com/office/drawing/2014/main" id="{1B690E0D-AB99-4C3A-9673-655E5024BD81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22" name="Sig Label">
                <a:extLst>
                  <a:ext uri="{FF2B5EF4-FFF2-40B4-BE49-F238E27FC236}">
                    <a16:creationId xmlns:a16="http://schemas.microsoft.com/office/drawing/2014/main" id="{A1F82B01-7142-40AC-8CEF-A1269624ED22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signature [blobs]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57DBE337-BBC1-4855-BAD2-4A5F2189EEB6}"/>
                  </a:ext>
                </a:extLst>
              </p:cNvPr>
              <p:cNvCxnSpPr>
                <a:cxnSpLocks/>
                <a:stCxn id="22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Sig Label">
                <a:extLst>
                  <a:ext uri="{FF2B5EF4-FFF2-40B4-BE49-F238E27FC236}">
                    <a16:creationId xmlns:a16="http://schemas.microsoft.com/office/drawing/2014/main" id="{77A3CFC9-417D-4C80-8DD2-F5B1862E68BE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reference (</a:t>
                </a:r>
                <a:r>
                  <a:rPr lang="en-US" sz="788" b="1" dirty="0" err="1">
                    <a:solidFill>
                      <a:prstClr val="black"/>
                    </a:solidFill>
                    <a:latin typeface="Calibri" panose="020F0502020204030204"/>
                  </a:rPr>
                  <a:t>subjectManifest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78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Sig Label">
                <a:extLst>
                  <a:ext uri="{FF2B5EF4-FFF2-40B4-BE49-F238E27FC236}">
                    <a16:creationId xmlns:a16="http://schemas.microsoft.com/office/drawing/2014/main" id="{F6D74F27-2273-42E5-A0CD-E0C333FC221E}"/>
                  </a:ext>
                </a:extLst>
              </p:cNvPr>
              <p:cNvSpPr txBox="1"/>
              <p:nvPr/>
            </p:nvSpPr>
            <p:spPr>
              <a:xfrm>
                <a:off x="9807831" y="4065101"/>
                <a:ext cx="2348102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org.cncf.notary.v2</a:t>
                </a:r>
              </a:p>
            </p:txBody>
          </p:sp>
        </p:grp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454B859-7944-4E04-9D87-CEC8BF2653CA}"/>
                </a:ext>
              </a:extLst>
            </p:cNvPr>
            <p:cNvCxnSpPr>
              <a:cxnSpLocks/>
              <a:stCxn id="24" idx="1"/>
              <a:endCxn id="13" idx="0"/>
            </p:cNvCxnSpPr>
            <p:nvPr/>
          </p:nvCxnSpPr>
          <p:spPr>
            <a:xfrm rot="10800000">
              <a:off x="8649356" y="5325595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50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11ACA98-46EE-48FA-8CEE-F2D3E156DEA2}"/>
              </a:ext>
            </a:extLst>
          </p:cNvPr>
          <p:cNvGrpSpPr/>
          <p:nvPr/>
        </p:nvGrpSpPr>
        <p:grpSpPr>
          <a:xfrm>
            <a:off x="4023807" y="2512144"/>
            <a:ext cx="1171135" cy="326165"/>
            <a:chOff x="3096300" y="4215196"/>
            <a:chExt cx="695114" cy="434886"/>
          </a:xfrm>
        </p:grpSpPr>
        <p:sp>
          <p:nvSpPr>
            <p:cNvPr id="174" name="Arrow: Up 173">
              <a:extLst>
                <a:ext uri="{FF2B5EF4-FFF2-40B4-BE49-F238E27FC236}">
                  <a16:creationId xmlns:a16="http://schemas.microsoft.com/office/drawing/2014/main" id="{F5D4AA12-24F1-4B9D-BD28-3D351C611ED9}"/>
                </a:ext>
              </a:extLst>
            </p:cNvPr>
            <p:cNvSpPr/>
            <p:nvPr/>
          </p:nvSpPr>
          <p:spPr>
            <a:xfrm rot="5400000">
              <a:off x="3229082" y="4087749"/>
              <a:ext cx="434886" cy="689779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03ECF61-9777-49EF-8E4B-ECBE66C2A194}"/>
                </a:ext>
              </a:extLst>
            </p:cNvPr>
            <p:cNvSpPr txBox="1"/>
            <p:nvPr/>
          </p:nvSpPr>
          <p:spPr>
            <a:xfrm>
              <a:off x="3096300" y="4310439"/>
              <a:ext cx="646045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Artifact Copy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93466-F2E5-4D5A-8B07-6D5EF03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Copying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DFE9A-3E73-4DAF-AFF5-30E827F121AB}"/>
              </a:ext>
            </a:extLst>
          </p:cNvPr>
          <p:cNvSpPr/>
          <p:nvPr/>
        </p:nvSpPr>
        <p:spPr>
          <a:xfrm>
            <a:off x="710863" y="2135509"/>
            <a:ext cx="3111104" cy="1051385"/>
          </a:xfrm>
          <a:prstGeom prst="rect">
            <a:avLst/>
          </a:prstGeom>
          <a:solidFill>
            <a:schemeClr val="bg1"/>
          </a:solidFill>
          <a:ln w="38100">
            <a:solidFill>
              <a:srgbClr val="459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/>
              <a:buNone/>
            </a:pPr>
            <a:r>
              <a:rPr lang="en-US" sz="1400" dirty="0"/>
              <a:t>The reference graph enables deep, shallow of filtered copying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60422-ECE7-43E2-9B21-CB423E80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9" y="2008843"/>
            <a:ext cx="1307306" cy="328611"/>
          </a:xfrm>
          <a:custGeom>
            <a:avLst/>
            <a:gdLst>
              <a:gd name="connsiteX0" fmla="*/ -83 w 1743075"/>
              <a:gd name="connsiteY0" fmla="*/ -16 h 438148"/>
              <a:gd name="connsiteX1" fmla="*/ 1742992 w 1743075"/>
              <a:gd name="connsiteY1" fmla="*/ -16 h 438148"/>
              <a:gd name="connsiteX2" fmla="*/ 1742992 w 1743075"/>
              <a:gd name="connsiteY2" fmla="*/ 438133 h 438148"/>
              <a:gd name="connsiteX3" fmla="*/ -83 w 1743075"/>
              <a:gd name="connsiteY3" fmla="*/ 438133 h 43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3075" h="438148">
                <a:moveTo>
                  <a:pt x="-83" y="-16"/>
                </a:moveTo>
                <a:lnTo>
                  <a:pt x="1742992" y="-16"/>
                </a:lnTo>
                <a:lnTo>
                  <a:pt x="1742992" y="438133"/>
                </a:lnTo>
                <a:lnTo>
                  <a:pt x="-83" y="438133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524D93-0327-4707-9757-57CC848D8F96}"/>
              </a:ext>
            </a:extLst>
          </p:cNvPr>
          <p:cNvSpPr/>
          <p:nvPr/>
        </p:nvSpPr>
        <p:spPr>
          <a:xfrm>
            <a:off x="5354631" y="2134346"/>
            <a:ext cx="3111104" cy="1051385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369DD5-0A7A-4248-AA5E-159DE1BF9075}"/>
              </a:ext>
            </a:extLst>
          </p:cNvPr>
          <p:cNvSpPr/>
          <p:nvPr/>
        </p:nvSpPr>
        <p:spPr>
          <a:xfrm>
            <a:off x="5290245" y="1883746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641CA-F59A-4028-8C62-B5817E827817}"/>
              </a:ext>
            </a:extLst>
          </p:cNvPr>
          <p:cNvSpPr txBox="1"/>
          <p:nvPr/>
        </p:nvSpPr>
        <p:spPr>
          <a:xfrm>
            <a:off x="5530232" y="2026789"/>
            <a:ext cx="829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03A3DE-729C-423C-942D-6337AE0DE333}"/>
              </a:ext>
            </a:extLst>
          </p:cNvPr>
          <p:cNvGrpSpPr/>
          <p:nvPr/>
        </p:nvGrpSpPr>
        <p:grpSpPr>
          <a:xfrm>
            <a:off x="5338558" y="1923005"/>
            <a:ext cx="251588" cy="340442"/>
            <a:chOff x="4316847" y="1020491"/>
            <a:chExt cx="335450" cy="453922"/>
          </a:xfrm>
        </p:grpSpPr>
        <p:pic>
          <p:nvPicPr>
            <p:cNvPr id="16" name="Signature">
              <a:extLst>
                <a:ext uri="{FF2B5EF4-FFF2-40B4-BE49-F238E27FC236}">
                  <a16:creationId xmlns:a16="http://schemas.microsoft.com/office/drawing/2014/main" id="{6978884E-B7F5-48E5-B843-8D660AB0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17" name="Distribution">
              <a:extLst>
                <a:ext uri="{FF2B5EF4-FFF2-40B4-BE49-F238E27FC236}">
                  <a16:creationId xmlns:a16="http://schemas.microsoft.com/office/drawing/2014/main" id="{5C9F6871-A7A8-4C77-A440-51212A06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18" name="Key">
              <a:extLst>
                <a:ext uri="{FF2B5EF4-FFF2-40B4-BE49-F238E27FC236}">
                  <a16:creationId xmlns:a16="http://schemas.microsoft.com/office/drawing/2014/main" id="{CC4A4200-B1EE-4F6A-93F6-836798EE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  <p:grpSp>
        <p:nvGrpSpPr>
          <p:cNvPr id="30" name="Net-monitor">
            <a:extLst>
              <a:ext uri="{FF2B5EF4-FFF2-40B4-BE49-F238E27FC236}">
                <a16:creationId xmlns:a16="http://schemas.microsoft.com/office/drawing/2014/main" id="{C1A9ABDE-D17F-43FB-883C-42893F1033FB}"/>
              </a:ext>
            </a:extLst>
          </p:cNvPr>
          <p:cNvGrpSpPr/>
          <p:nvPr/>
        </p:nvGrpSpPr>
        <p:grpSpPr>
          <a:xfrm>
            <a:off x="931281" y="2276651"/>
            <a:ext cx="1924323" cy="860699"/>
            <a:chOff x="8600004" y="1385294"/>
            <a:chExt cx="2565765" cy="1147598"/>
          </a:xfrm>
        </p:grpSpPr>
        <p:sp>
          <p:nvSpPr>
            <p:cNvPr id="31" name="artifact-border">
              <a:extLst>
                <a:ext uri="{FF2B5EF4-FFF2-40B4-BE49-F238E27FC236}">
                  <a16:creationId xmlns:a16="http://schemas.microsoft.com/office/drawing/2014/main" id="{597A4602-84FA-4D6D-89FB-A08D070DFD3A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BD4E363-FEFE-4590-A9A1-F105EDC3DD65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33" name="artifact-name">
                <a:extLst>
                  <a:ext uri="{FF2B5EF4-FFF2-40B4-BE49-F238E27FC236}">
                    <a16:creationId xmlns:a16="http://schemas.microsoft.com/office/drawing/2014/main" id="{DC59FAF7-18CF-4DB7-9973-C3D801455900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34" name="artifact-mask">
                <a:extLst>
                  <a:ext uri="{FF2B5EF4-FFF2-40B4-BE49-F238E27FC236}">
                    <a16:creationId xmlns:a16="http://schemas.microsoft.com/office/drawing/2014/main" id="{81C81EA4-D9ED-4B7F-A628-E6222534E557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35" name="Container Image">
                <a:extLst>
                  <a:ext uri="{FF2B5EF4-FFF2-40B4-BE49-F238E27FC236}">
                    <a16:creationId xmlns:a16="http://schemas.microsoft.com/office/drawing/2014/main" id="{86DD97D6-21E0-44F4-AE7A-AF4630900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4399F365-6D5E-4FC0-A49B-27A53C640723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Sig Label">
                <a:extLst>
                  <a:ext uri="{FF2B5EF4-FFF2-40B4-BE49-F238E27FC236}">
                    <a16:creationId xmlns:a16="http://schemas.microsoft.com/office/drawing/2014/main" id="{0E8C2A8A-4591-405C-AECE-FEB06A54260A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38" name="Sig Label">
                <a:extLst>
                  <a:ext uri="{FF2B5EF4-FFF2-40B4-BE49-F238E27FC236}">
                    <a16:creationId xmlns:a16="http://schemas.microsoft.com/office/drawing/2014/main" id="{2E0C39E8-F46B-44DC-AEE4-026453D581D8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330C5717-A903-40BD-AF30-663E578FA25F}"/>
                  </a:ext>
                </a:extLst>
              </p:cNvPr>
              <p:cNvCxnSpPr>
                <a:cxnSpLocks/>
                <a:stCxn id="37" idx="1"/>
                <a:endCxn id="35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CD525543-E050-409A-85E9-36711CA0F37D}"/>
                  </a:ext>
                </a:extLst>
              </p:cNvPr>
              <p:cNvCxnSpPr>
                <a:cxnSpLocks/>
                <a:stCxn id="38" idx="1"/>
                <a:endCxn id="35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Sig Label">
                <a:extLst>
                  <a:ext uri="{FF2B5EF4-FFF2-40B4-BE49-F238E27FC236}">
                    <a16:creationId xmlns:a16="http://schemas.microsoft.com/office/drawing/2014/main" id="{806B5C91-2150-49B1-B18C-4042E95DF11B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A63F8B28-826E-408C-8A11-BB63F6DA1CC4}"/>
                  </a:ext>
                </a:extLst>
              </p:cNvPr>
              <p:cNvCxnSpPr>
                <a:cxnSpLocks/>
                <a:stCxn id="41" idx="1"/>
                <a:endCxn id="35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Sig Label">
                <a:extLst>
                  <a:ext uri="{FF2B5EF4-FFF2-40B4-BE49-F238E27FC236}">
                    <a16:creationId xmlns:a16="http://schemas.microsoft.com/office/drawing/2014/main" id="{39AF201C-0930-4341-A47C-B3B3C72609FF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6" name="Net-monitor">
            <a:extLst>
              <a:ext uri="{FF2B5EF4-FFF2-40B4-BE49-F238E27FC236}">
                <a16:creationId xmlns:a16="http://schemas.microsoft.com/office/drawing/2014/main" id="{148AE50D-3701-4F47-9DE0-471F0253DF11}"/>
              </a:ext>
            </a:extLst>
          </p:cNvPr>
          <p:cNvGrpSpPr/>
          <p:nvPr/>
        </p:nvGrpSpPr>
        <p:grpSpPr>
          <a:xfrm>
            <a:off x="931281" y="2276651"/>
            <a:ext cx="1924323" cy="860699"/>
            <a:chOff x="8600004" y="1385294"/>
            <a:chExt cx="2565765" cy="1147598"/>
          </a:xfrm>
        </p:grpSpPr>
        <p:sp>
          <p:nvSpPr>
            <p:cNvPr id="157" name="artifact-border">
              <a:extLst>
                <a:ext uri="{FF2B5EF4-FFF2-40B4-BE49-F238E27FC236}">
                  <a16:creationId xmlns:a16="http://schemas.microsoft.com/office/drawing/2014/main" id="{82BDC0EF-5645-4056-ACBD-F102FB28BB29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683D9CF-E6B5-4964-9DD6-4D68206BE1AF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159" name="artifact-name">
                <a:extLst>
                  <a:ext uri="{FF2B5EF4-FFF2-40B4-BE49-F238E27FC236}">
                    <a16:creationId xmlns:a16="http://schemas.microsoft.com/office/drawing/2014/main" id="{A66BCD3B-DC4F-4460-8C1E-99B872307F22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160" name="artifact-mask">
                <a:extLst>
                  <a:ext uri="{FF2B5EF4-FFF2-40B4-BE49-F238E27FC236}">
                    <a16:creationId xmlns:a16="http://schemas.microsoft.com/office/drawing/2014/main" id="{F04EA623-400C-4839-A20A-7E320FA53E87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161" name="Container Image">
                <a:extLst>
                  <a:ext uri="{FF2B5EF4-FFF2-40B4-BE49-F238E27FC236}">
                    <a16:creationId xmlns:a16="http://schemas.microsoft.com/office/drawing/2014/main" id="{9F9C79B8-4C61-4907-BEC4-8854E8000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C0F5CCE0-EEBA-4226-ADF0-FCA50F59A1AF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Sig Label">
                <a:extLst>
                  <a:ext uri="{FF2B5EF4-FFF2-40B4-BE49-F238E27FC236}">
                    <a16:creationId xmlns:a16="http://schemas.microsoft.com/office/drawing/2014/main" id="{C8E4E40A-DFCE-4128-8A03-C85764324C89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164" name="Sig Label">
                <a:extLst>
                  <a:ext uri="{FF2B5EF4-FFF2-40B4-BE49-F238E27FC236}">
                    <a16:creationId xmlns:a16="http://schemas.microsoft.com/office/drawing/2014/main" id="{4D345474-07E9-4EF1-A206-453D20C25983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165" name="Connector: Elbow 164">
                <a:extLst>
                  <a:ext uri="{FF2B5EF4-FFF2-40B4-BE49-F238E27FC236}">
                    <a16:creationId xmlns:a16="http://schemas.microsoft.com/office/drawing/2014/main" id="{AD002759-61DB-4956-AD7E-8E8458774937}"/>
                  </a:ext>
                </a:extLst>
              </p:cNvPr>
              <p:cNvCxnSpPr>
                <a:cxnSpLocks/>
                <a:stCxn id="163" idx="1"/>
                <a:endCxn id="161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or: Elbow 165">
                <a:extLst>
                  <a:ext uri="{FF2B5EF4-FFF2-40B4-BE49-F238E27FC236}">
                    <a16:creationId xmlns:a16="http://schemas.microsoft.com/office/drawing/2014/main" id="{A1F17BAE-7F2A-40AE-999F-AAF15FF5FA49}"/>
                  </a:ext>
                </a:extLst>
              </p:cNvPr>
              <p:cNvCxnSpPr>
                <a:cxnSpLocks/>
                <a:stCxn id="164" idx="1"/>
                <a:endCxn id="161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Sig Label">
                <a:extLst>
                  <a:ext uri="{FF2B5EF4-FFF2-40B4-BE49-F238E27FC236}">
                    <a16:creationId xmlns:a16="http://schemas.microsoft.com/office/drawing/2014/main" id="{A3B76AB2-7761-42CA-A120-A06A3A46406D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168" name="Connector: Elbow 167">
                <a:extLst>
                  <a:ext uri="{FF2B5EF4-FFF2-40B4-BE49-F238E27FC236}">
                    <a16:creationId xmlns:a16="http://schemas.microsoft.com/office/drawing/2014/main" id="{A48EAA10-2478-4A77-A9C5-AB794052B81F}"/>
                  </a:ext>
                </a:extLst>
              </p:cNvPr>
              <p:cNvCxnSpPr>
                <a:cxnSpLocks/>
                <a:stCxn id="167" idx="1"/>
                <a:endCxn id="161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Sig Label">
                <a:extLst>
                  <a:ext uri="{FF2B5EF4-FFF2-40B4-BE49-F238E27FC236}">
                    <a16:creationId xmlns:a16="http://schemas.microsoft.com/office/drawing/2014/main" id="{3FFDD508-C46C-4C0A-9981-E94159E9DB21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BB7253-6874-46A9-88E1-1951707001E5}"/>
              </a:ext>
            </a:extLst>
          </p:cNvPr>
          <p:cNvSpPr txBox="1">
            <a:spLocks/>
          </p:cNvSpPr>
          <p:nvPr/>
        </p:nvSpPr>
        <p:spPr>
          <a:xfrm>
            <a:off x="6350" y="1371600"/>
            <a:ext cx="0" cy="0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9F0636-0373-4EBB-9407-F698CB82F358}"/>
              </a:ext>
            </a:extLst>
          </p:cNvPr>
          <p:cNvSpPr txBox="1"/>
          <p:nvPr/>
        </p:nvSpPr>
        <p:spPr>
          <a:xfrm>
            <a:off x="814895" y="1167864"/>
            <a:ext cx="7650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</a:pPr>
            <a:r>
              <a:rPr lang="en-US" sz="2000" dirty="0"/>
              <a:t>The reference graph enables deep, shallow of filtered copying</a:t>
            </a:r>
          </a:p>
        </p:txBody>
      </p:sp>
    </p:spTree>
    <p:extLst>
      <p:ext uri="{BB962C8B-B14F-4D97-AF65-F5344CB8AC3E}">
        <p14:creationId xmlns:p14="http://schemas.microsoft.com/office/powerpoint/2010/main" val="12066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0.56319 -4.567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>
            <a:extLst>
              <a:ext uri="{FF2B5EF4-FFF2-40B4-BE49-F238E27FC236}">
                <a16:creationId xmlns:a16="http://schemas.microsoft.com/office/drawing/2014/main" id="{AA34F5EF-CC7D-4A35-ADE4-1E4DE276DFD0}"/>
              </a:ext>
            </a:extLst>
          </p:cNvPr>
          <p:cNvSpPr/>
          <p:nvPr/>
        </p:nvSpPr>
        <p:spPr>
          <a:xfrm>
            <a:off x="5194942" y="632011"/>
            <a:ext cx="3385163" cy="4437530"/>
          </a:xfrm>
          <a:prstGeom prst="rect">
            <a:avLst/>
          </a:prstGeom>
          <a:solidFill>
            <a:schemeClr val="bg1"/>
          </a:solidFill>
          <a:ln w="76200">
            <a:solidFill>
              <a:srgbClr val="399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620FBE-91E5-4CA2-BEDA-85AF0CD0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Copying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E13DE-989B-4F45-A4E7-C48EA62668F5}"/>
              </a:ext>
            </a:extLst>
          </p:cNvPr>
          <p:cNvSpPr/>
          <p:nvPr/>
        </p:nvSpPr>
        <p:spPr>
          <a:xfrm>
            <a:off x="694790" y="1234423"/>
            <a:ext cx="3111104" cy="3745944"/>
          </a:xfrm>
          <a:prstGeom prst="rect">
            <a:avLst/>
          </a:prstGeom>
          <a:noFill/>
          <a:ln w="38100">
            <a:solidFill>
              <a:srgbClr val="459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56E2D9-84BF-4E70-9C7F-E012C8A76AF9}"/>
              </a:ext>
            </a:extLst>
          </p:cNvPr>
          <p:cNvGrpSpPr/>
          <p:nvPr/>
        </p:nvGrpSpPr>
        <p:grpSpPr>
          <a:xfrm>
            <a:off x="3916227" y="3075411"/>
            <a:ext cx="1171135" cy="326165"/>
            <a:chOff x="3096300" y="4215196"/>
            <a:chExt cx="695114" cy="434886"/>
          </a:xfrm>
        </p:grpSpPr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37782DDF-0D13-4A03-842E-D26CD96157D5}"/>
                </a:ext>
              </a:extLst>
            </p:cNvPr>
            <p:cNvSpPr/>
            <p:nvPr/>
          </p:nvSpPr>
          <p:spPr>
            <a:xfrm rot="5400000">
              <a:off x="3229082" y="4087749"/>
              <a:ext cx="434886" cy="689779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D0E6F-61FD-408E-B330-98F7730BA996}"/>
                </a:ext>
              </a:extLst>
            </p:cNvPr>
            <p:cNvSpPr txBox="1"/>
            <p:nvPr/>
          </p:nvSpPr>
          <p:spPr>
            <a:xfrm>
              <a:off x="3096300" y="4310439"/>
              <a:ext cx="646045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Artifact Copy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1A090EE-AE9B-4C18-8F1C-28D29649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5" y="1107758"/>
            <a:ext cx="1307306" cy="328611"/>
          </a:xfrm>
          <a:custGeom>
            <a:avLst/>
            <a:gdLst>
              <a:gd name="connsiteX0" fmla="*/ -83 w 1743075"/>
              <a:gd name="connsiteY0" fmla="*/ -16 h 438148"/>
              <a:gd name="connsiteX1" fmla="*/ 1742992 w 1743075"/>
              <a:gd name="connsiteY1" fmla="*/ -16 h 438148"/>
              <a:gd name="connsiteX2" fmla="*/ 1742992 w 1743075"/>
              <a:gd name="connsiteY2" fmla="*/ 438133 h 438148"/>
              <a:gd name="connsiteX3" fmla="*/ -83 w 1743075"/>
              <a:gd name="connsiteY3" fmla="*/ 438133 h 43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3075" h="438148">
                <a:moveTo>
                  <a:pt x="-83" y="-16"/>
                </a:moveTo>
                <a:lnTo>
                  <a:pt x="1742992" y="-16"/>
                </a:lnTo>
                <a:lnTo>
                  <a:pt x="1742992" y="438133"/>
                </a:lnTo>
                <a:lnTo>
                  <a:pt x="-83" y="438133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7CAFFF-F1B4-4B03-9F9F-647E215687C1}"/>
              </a:ext>
            </a:extLst>
          </p:cNvPr>
          <p:cNvSpPr/>
          <p:nvPr/>
        </p:nvSpPr>
        <p:spPr>
          <a:xfrm>
            <a:off x="5338558" y="1233260"/>
            <a:ext cx="3111104" cy="3745944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82F71-AB9E-4186-AB98-1F51FB1933AA}"/>
              </a:ext>
            </a:extLst>
          </p:cNvPr>
          <p:cNvSpPr txBox="1"/>
          <p:nvPr/>
        </p:nvSpPr>
        <p:spPr>
          <a:xfrm>
            <a:off x="5536384" y="1125704"/>
            <a:ext cx="829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EB7CEC-6C3C-4580-90FF-764BCDDC1232}"/>
              </a:ext>
            </a:extLst>
          </p:cNvPr>
          <p:cNvGrpSpPr/>
          <p:nvPr/>
        </p:nvGrpSpPr>
        <p:grpSpPr>
          <a:xfrm>
            <a:off x="5274171" y="1074735"/>
            <a:ext cx="350044" cy="392906"/>
            <a:chOff x="5274171" y="982660"/>
            <a:chExt cx="350044" cy="39290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F9D6E1-9D22-46E5-9964-38682BF9141A}"/>
                </a:ext>
              </a:extLst>
            </p:cNvPr>
            <p:cNvSpPr/>
            <p:nvPr/>
          </p:nvSpPr>
          <p:spPr>
            <a:xfrm>
              <a:off x="5274171" y="982660"/>
              <a:ext cx="350044" cy="392906"/>
            </a:xfrm>
            <a:custGeom>
              <a:avLst/>
              <a:gdLst>
                <a:gd name="connsiteX0" fmla="*/ -206 w 466725"/>
                <a:gd name="connsiteY0" fmla="*/ -72 h 523875"/>
                <a:gd name="connsiteX1" fmla="*/ 466519 w 466725"/>
                <a:gd name="connsiteY1" fmla="*/ -72 h 523875"/>
                <a:gd name="connsiteX2" fmla="*/ 466519 w 466725"/>
                <a:gd name="connsiteY2" fmla="*/ 523803 h 523875"/>
                <a:gd name="connsiteX3" fmla="*/ -206 w 466725"/>
                <a:gd name="connsiteY3" fmla="*/ 523803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523875">
                  <a:moveTo>
                    <a:pt x="-206" y="-72"/>
                  </a:moveTo>
                  <a:lnTo>
                    <a:pt x="466519" y="-72"/>
                  </a:lnTo>
                  <a:lnTo>
                    <a:pt x="466519" y="523803"/>
                  </a:lnTo>
                  <a:lnTo>
                    <a:pt x="-206" y="5238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BA04CD4-7DCE-4D33-8097-A82E0355BF36}"/>
                </a:ext>
              </a:extLst>
            </p:cNvPr>
            <p:cNvGrpSpPr/>
            <p:nvPr/>
          </p:nvGrpSpPr>
          <p:grpSpPr>
            <a:xfrm>
              <a:off x="5322484" y="1021920"/>
              <a:ext cx="251588" cy="340442"/>
              <a:chOff x="4316847" y="1020491"/>
              <a:chExt cx="335450" cy="453922"/>
            </a:xfrm>
          </p:grpSpPr>
          <p:pic>
            <p:nvPicPr>
              <p:cNvPr id="27" name="Signature">
                <a:extLst>
                  <a:ext uri="{FF2B5EF4-FFF2-40B4-BE49-F238E27FC236}">
                    <a16:creationId xmlns:a16="http://schemas.microsoft.com/office/drawing/2014/main" id="{8970164E-17D4-4CDA-9E70-7026F2A8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15488" y="1020491"/>
                <a:ext cx="122744" cy="122744"/>
              </a:xfrm>
              <a:prstGeom prst="rect">
                <a:avLst/>
              </a:prstGeom>
            </p:spPr>
          </p:pic>
          <p:pic>
            <p:nvPicPr>
              <p:cNvPr id="28" name="Distribution">
                <a:extLst>
                  <a:ext uri="{FF2B5EF4-FFF2-40B4-BE49-F238E27FC236}">
                    <a16:creationId xmlns:a16="http://schemas.microsoft.com/office/drawing/2014/main" id="{1F21F8A7-A5DF-468D-8393-F0A39584D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6847" y="1138963"/>
                <a:ext cx="335450" cy="335450"/>
              </a:xfrm>
              <a:prstGeom prst="rect">
                <a:avLst/>
              </a:prstGeom>
            </p:spPr>
          </p:pic>
          <p:pic>
            <p:nvPicPr>
              <p:cNvPr id="29" name="Key">
                <a:extLst>
                  <a:ext uri="{FF2B5EF4-FFF2-40B4-BE49-F238E27FC236}">
                    <a16:creationId xmlns:a16="http://schemas.microsoft.com/office/drawing/2014/main" id="{1B87FB44-E089-4F0B-9563-6F4585F09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23773" y="1020492"/>
                <a:ext cx="122745" cy="122745"/>
              </a:xfrm>
              <a:prstGeom prst="rect">
                <a:avLst/>
              </a:prstGeom>
            </p:spPr>
          </p:pic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363D62F-9A87-48E4-B9EC-8B53C44F86BE}"/>
              </a:ext>
            </a:extLst>
          </p:cNvPr>
          <p:cNvGrpSpPr/>
          <p:nvPr/>
        </p:nvGrpSpPr>
        <p:grpSpPr>
          <a:xfrm>
            <a:off x="857480" y="1460865"/>
            <a:ext cx="2735456" cy="3467783"/>
            <a:chOff x="1143306" y="1949578"/>
            <a:chExt cx="3647276" cy="4623711"/>
          </a:xfrm>
        </p:grpSpPr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BFCB1B5B-B46B-4995-AC7E-13BA34997A77}"/>
                </a:ext>
              </a:extLst>
            </p:cNvPr>
            <p:cNvSpPr/>
            <p:nvPr/>
          </p:nvSpPr>
          <p:spPr>
            <a:xfrm rot="10800000">
              <a:off x="1259492" y="29964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4" name="Net-monitor">
              <a:extLst>
                <a:ext uri="{FF2B5EF4-FFF2-40B4-BE49-F238E27FC236}">
                  <a16:creationId xmlns:a16="http://schemas.microsoft.com/office/drawing/2014/main" id="{6899AC23-D512-4E92-988B-0B4EA36F6DE2}"/>
                </a:ext>
              </a:extLst>
            </p:cNvPr>
            <p:cNvGrpSpPr/>
            <p:nvPr/>
          </p:nvGrpSpPr>
          <p:grpSpPr>
            <a:xfrm>
              <a:off x="1143306" y="1949578"/>
              <a:ext cx="2565765" cy="1147598"/>
              <a:chOff x="8600004" y="1385294"/>
              <a:chExt cx="2565765" cy="1147598"/>
            </a:xfrm>
          </p:grpSpPr>
          <p:sp>
            <p:nvSpPr>
              <p:cNvPr id="198" name="artifact-border">
                <a:extLst>
                  <a:ext uri="{FF2B5EF4-FFF2-40B4-BE49-F238E27FC236}">
                    <a16:creationId xmlns:a16="http://schemas.microsoft.com/office/drawing/2014/main" id="{5EC2E4A3-9C6C-4931-A68C-DDD94C33CCFF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4447D77-DB94-47AB-98B7-151CBD06664A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200" name="artifact-name">
                  <a:extLst>
                    <a:ext uri="{FF2B5EF4-FFF2-40B4-BE49-F238E27FC236}">
                      <a16:creationId xmlns:a16="http://schemas.microsoft.com/office/drawing/2014/main" id="{0EC5A381-925A-4CE4-B56D-6ED8D50EE466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201" name="artifact-mask">
                  <a:extLst>
                    <a:ext uri="{FF2B5EF4-FFF2-40B4-BE49-F238E27FC236}">
                      <a16:creationId xmlns:a16="http://schemas.microsoft.com/office/drawing/2014/main" id="{3AD79A25-F777-4043-8754-D1B3BCA4B92F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pic>
              <p:nvPicPr>
                <p:cNvPr id="202" name="Container Image">
                  <a:extLst>
                    <a:ext uri="{FF2B5EF4-FFF2-40B4-BE49-F238E27FC236}">
                      <a16:creationId xmlns:a16="http://schemas.microsoft.com/office/drawing/2014/main" id="{75F0B5EE-02B3-4377-9AE1-915D50B96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203" name="Isosceles Triangle 202">
                  <a:extLst>
                    <a:ext uri="{FF2B5EF4-FFF2-40B4-BE49-F238E27FC236}">
                      <a16:creationId xmlns:a16="http://schemas.microsoft.com/office/drawing/2014/main" id="{FFE7B8AE-E01A-46F4-9FBD-3E7A07B3B743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4" name="Sig Label">
                  <a:extLst>
                    <a:ext uri="{FF2B5EF4-FFF2-40B4-BE49-F238E27FC236}">
                      <a16:creationId xmlns:a16="http://schemas.microsoft.com/office/drawing/2014/main" id="{AA17B7F2-B7F4-4C59-9931-21BA5411DC45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layer1 (blob)</a:t>
                  </a:r>
                  <a:endParaRPr lang="en-US" sz="788" dirty="0"/>
                </a:p>
              </p:txBody>
            </p:sp>
            <p:sp>
              <p:nvSpPr>
                <p:cNvPr id="205" name="Sig Label">
                  <a:extLst>
                    <a:ext uri="{FF2B5EF4-FFF2-40B4-BE49-F238E27FC236}">
                      <a16:creationId xmlns:a16="http://schemas.microsoft.com/office/drawing/2014/main" id="{FD4C4843-F6B9-4F56-92EF-89ED95775DD1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layer2 (blob)</a:t>
                  </a:r>
                  <a:endParaRPr lang="en-US" sz="788" dirty="0"/>
                </a:p>
              </p:txBody>
            </p:sp>
            <p:cxnSp>
              <p:nvCxnSpPr>
                <p:cNvPr id="206" name="Connector: Elbow 205">
                  <a:extLst>
                    <a:ext uri="{FF2B5EF4-FFF2-40B4-BE49-F238E27FC236}">
                      <a16:creationId xmlns:a16="http://schemas.microsoft.com/office/drawing/2014/main" id="{E5FE1799-F3BF-4414-A7C3-A9011E5D146B}"/>
                    </a:ext>
                  </a:extLst>
                </p:cNvPr>
                <p:cNvCxnSpPr>
                  <a:cxnSpLocks/>
                  <a:stCxn id="204" idx="1"/>
                  <a:endCxn id="202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Connector: Elbow 206">
                  <a:extLst>
                    <a:ext uri="{FF2B5EF4-FFF2-40B4-BE49-F238E27FC236}">
                      <a16:creationId xmlns:a16="http://schemas.microsoft.com/office/drawing/2014/main" id="{10A83356-21C2-4132-A99E-4ECFCB3FD61B}"/>
                    </a:ext>
                  </a:extLst>
                </p:cNvPr>
                <p:cNvCxnSpPr>
                  <a:cxnSpLocks/>
                  <a:stCxn id="205" idx="1"/>
                  <a:endCxn id="202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ig Label">
                  <a:extLst>
                    <a:ext uri="{FF2B5EF4-FFF2-40B4-BE49-F238E27FC236}">
                      <a16:creationId xmlns:a16="http://schemas.microsoft.com/office/drawing/2014/main" id="{2BACDD04-B5DE-45F5-BDFE-783C9B24D480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config (blob)</a:t>
                  </a:r>
                  <a:endParaRPr lang="en-US" sz="788" dirty="0"/>
                </a:p>
              </p:txBody>
            </p:sp>
            <p:cxnSp>
              <p:nvCxnSpPr>
                <p:cNvPr id="209" name="Connector: Elbow 208">
                  <a:extLst>
                    <a:ext uri="{FF2B5EF4-FFF2-40B4-BE49-F238E27FC236}">
                      <a16:creationId xmlns:a16="http://schemas.microsoft.com/office/drawing/2014/main" id="{1D960108-387C-4620-9512-B309A811188B}"/>
                    </a:ext>
                  </a:extLst>
                </p:cNvPr>
                <p:cNvCxnSpPr>
                  <a:cxnSpLocks/>
                  <a:stCxn id="208" idx="1"/>
                  <a:endCxn id="202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Sig Label">
                  <a:extLst>
                    <a:ext uri="{FF2B5EF4-FFF2-40B4-BE49-F238E27FC236}">
                      <a16:creationId xmlns:a16="http://schemas.microsoft.com/office/drawing/2014/main" id="{98F8A0B7-527C-44FA-AC0D-9BBBC40B8971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 err="1">
                      <a:solidFill>
                        <a:srgbClr val="FF0000"/>
                      </a:solidFill>
                    </a:rPr>
                    <a:t>mediaType</a:t>
                  </a:r>
                  <a:r>
                    <a:rPr lang="en-US" sz="788" b="1" dirty="0"/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grpSp>
          <p:nvGrpSpPr>
            <p:cNvPr id="165" name="Wabbit-Networks Sig">
              <a:extLst>
                <a:ext uri="{FF2B5EF4-FFF2-40B4-BE49-F238E27FC236}">
                  <a16:creationId xmlns:a16="http://schemas.microsoft.com/office/drawing/2014/main" id="{D8BEEA29-C3C7-4CFB-9870-FB544061DAD7}"/>
                </a:ext>
              </a:extLst>
            </p:cNvPr>
            <p:cNvGrpSpPr/>
            <p:nvPr/>
          </p:nvGrpSpPr>
          <p:grpSpPr>
            <a:xfrm>
              <a:off x="1703362" y="3209874"/>
              <a:ext cx="2764918" cy="1046006"/>
              <a:chOff x="9460153" y="3826108"/>
              <a:chExt cx="2764918" cy="1046006"/>
            </a:xfrm>
          </p:grpSpPr>
          <p:sp>
            <p:nvSpPr>
              <p:cNvPr id="190" name="artifact-border">
                <a:extLst>
                  <a:ext uri="{FF2B5EF4-FFF2-40B4-BE49-F238E27FC236}">
                    <a16:creationId xmlns:a16="http://schemas.microsoft.com/office/drawing/2014/main" id="{B68AA0DA-03B8-4033-9BE1-D55B245B3B4F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88782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91" name="Container Image">
                <a:extLst>
                  <a:ext uri="{FF2B5EF4-FFF2-40B4-BE49-F238E27FC236}">
                    <a16:creationId xmlns:a16="http://schemas.microsoft.com/office/drawing/2014/main" id="{0CA4056A-70E9-4267-91C9-60CB5C622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5F038F92-E138-48B5-8E86-135C38D8CCC6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artifact-name">
                <a:extLst>
                  <a:ext uri="{FF2B5EF4-FFF2-40B4-BE49-F238E27FC236}">
                    <a16:creationId xmlns:a16="http://schemas.microsoft.com/office/drawing/2014/main" id="{90843E06-1817-481F-B0BA-1681F19E3990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94" name="Sig Label">
                <a:extLst>
                  <a:ext uri="{FF2B5EF4-FFF2-40B4-BE49-F238E27FC236}">
                    <a16:creationId xmlns:a16="http://schemas.microsoft.com/office/drawing/2014/main" id="{F3CD6DF0-0C6A-409F-9EAE-84D49BFB419F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95" name="Connector: Elbow 194">
                <a:extLst>
                  <a:ext uri="{FF2B5EF4-FFF2-40B4-BE49-F238E27FC236}">
                    <a16:creationId xmlns:a16="http://schemas.microsoft.com/office/drawing/2014/main" id="{74980B68-E4EB-4263-B364-36969348185E}"/>
                  </a:ext>
                </a:extLst>
              </p:cNvPr>
              <p:cNvCxnSpPr>
                <a:cxnSpLocks/>
                <a:stCxn id="194" idx="1"/>
                <a:endCxn id="167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Sig Label">
                <a:extLst>
                  <a:ext uri="{FF2B5EF4-FFF2-40B4-BE49-F238E27FC236}">
                    <a16:creationId xmlns:a16="http://schemas.microsoft.com/office/drawing/2014/main" id="{2C32C5CF-FEF4-4057-9DB9-C4E1FC587FCA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97" name="Sig Label">
                <a:extLst>
                  <a:ext uri="{FF2B5EF4-FFF2-40B4-BE49-F238E27FC236}">
                    <a16:creationId xmlns:a16="http://schemas.microsoft.com/office/drawing/2014/main" id="{CE1B895E-AD98-40A0-A3D0-7E5622A8D9FC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72131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FC5182DB-6D5E-43EF-99C7-9CEDA95E4D5C}"/>
                </a:ext>
              </a:extLst>
            </p:cNvPr>
            <p:cNvCxnSpPr>
              <a:cxnSpLocks/>
              <a:stCxn id="196" idx="1"/>
              <a:endCxn id="163" idx="0"/>
            </p:cNvCxnSpPr>
            <p:nvPr/>
          </p:nvCxnSpPr>
          <p:spPr>
            <a:xfrm rot="10800000">
              <a:off x="1312261" y="3087467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EE1FD484-5F8E-4F3A-B1E0-92E9AE46252A}"/>
                </a:ext>
              </a:extLst>
            </p:cNvPr>
            <p:cNvSpPr/>
            <p:nvPr/>
          </p:nvSpPr>
          <p:spPr>
            <a:xfrm rot="10800000">
              <a:off x="1888682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8F4D3481-AEE8-4146-B858-E428D8E84990}"/>
                </a:ext>
              </a:extLst>
            </p:cNvPr>
            <p:cNvSpPr/>
            <p:nvPr/>
          </p:nvSpPr>
          <p:spPr>
            <a:xfrm rot="10800000">
              <a:off x="1793430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5788EE43-167C-46A2-83E9-6D75168FD8E5}"/>
                </a:ext>
              </a:extLst>
            </p:cNvPr>
            <p:cNvSpPr/>
            <p:nvPr/>
          </p:nvSpPr>
          <p:spPr>
            <a:xfrm rot="10800000">
              <a:off x="1795759" y="53450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0" name="Wabbit-Networks Sig">
              <a:extLst>
                <a:ext uri="{FF2B5EF4-FFF2-40B4-BE49-F238E27FC236}">
                  <a16:creationId xmlns:a16="http://schemas.microsoft.com/office/drawing/2014/main" id="{07B3354B-9312-485C-AAF9-AEC36E97915F}"/>
                </a:ext>
              </a:extLst>
            </p:cNvPr>
            <p:cNvGrpSpPr/>
            <p:nvPr/>
          </p:nvGrpSpPr>
          <p:grpSpPr>
            <a:xfrm>
              <a:off x="1718793" y="4387192"/>
              <a:ext cx="2749488" cy="984575"/>
              <a:chOff x="9478767" y="3844722"/>
              <a:chExt cx="2749488" cy="984575"/>
            </a:xfrm>
          </p:grpSpPr>
          <p:sp>
            <p:nvSpPr>
              <p:cNvPr id="182" name="artifact-border">
                <a:extLst>
                  <a:ext uri="{FF2B5EF4-FFF2-40B4-BE49-F238E27FC236}">
                    <a16:creationId xmlns:a16="http://schemas.microsoft.com/office/drawing/2014/main" id="{788CB743-4873-4B89-9F15-ECC22B41C8FC}"/>
                  </a:ext>
                </a:extLst>
              </p:cNvPr>
              <p:cNvSpPr/>
              <p:nvPr/>
            </p:nvSpPr>
            <p:spPr>
              <a:xfrm>
                <a:off x="9646066" y="3851374"/>
                <a:ext cx="2582189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83" name="Container Image">
                <a:extLst>
                  <a:ext uri="{FF2B5EF4-FFF2-40B4-BE49-F238E27FC236}">
                    <a16:creationId xmlns:a16="http://schemas.microsoft.com/office/drawing/2014/main" id="{172CF01A-FC0E-4FFC-BAE6-712EDEC8F8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4" r="34"/>
              <a:stretch/>
            </p:blipFill>
            <p:spPr>
              <a:xfrm>
                <a:off x="9478767" y="3844722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8ED0ACB7-C879-4E44-B9EB-FDF16B50B3E4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artifact-name">
                <a:extLst>
                  <a:ext uri="{FF2B5EF4-FFF2-40B4-BE49-F238E27FC236}">
                    <a16:creationId xmlns:a16="http://schemas.microsoft.com/office/drawing/2014/main" id="{AF843D44-F654-4A1B-B75B-34B7DB2639BF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186" name="Sig Label">
                <a:extLst>
                  <a:ext uri="{FF2B5EF4-FFF2-40B4-BE49-F238E27FC236}">
                    <a16:creationId xmlns:a16="http://schemas.microsoft.com/office/drawing/2014/main" id="{2D3B95EC-F3FE-4F11-9229-248AA5C5396B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/>
                  <a:t>sbom</a:t>
                </a:r>
                <a:r>
                  <a:rPr lang="en-US" sz="788" b="1" dirty="0"/>
                  <a:t> [blobs]</a:t>
                </a:r>
                <a:endParaRPr lang="en-US" sz="788" dirty="0"/>
              </a:p>
            </p:txBody>
          </p:sp>
          <p:cxnSp>
            <p:nvCxnSpPr>
              <p:cNvPr id="187" name="Connector: Elbow 186">
                <a:extLst>
                  <a:ext uri="{FF2B5EF4-FFF2-40B4-BE49-F238E27FC236}">
                    <a16:creationId xmlns:a16="http://schemas.microsoft.com/office/drawing/2014/main" id="{704D939A-E911-4998-A1F3-E719A242CAC4}"/>
                  </a:ext>
                </a:extLst>
              </p:cNvPr>
              <p:cNvCxnSpPr>
                <a:cxnSpLocks/>
                <a:stCxn id="186" idx="1"/>
                <a:endCxn id="183" idx="2"/>
              </p:cNvCxnSpPr>
              <p:nvPr/>
            </p:nvCxnSpPr>
            <p:spPr>
              <a:xfrm rot="10800000">
                <a:off x="9638554" y="4164507"/>
                <a:ext cx="362380" cy="35657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Sig Label">
                <a:extLst>
                  <a:ext uri="{FF2B5EF4-FFF2-40B4-BE49-F238E27FC236}">
                    <a16:creationId xmlns:a16="http://schemas.microsoft.com/office/drawing/2014/main" id="{9D45575C-A733-4D20-8C98-5F505D3F1158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89" name="Sig Label">
                <a:extLst>
                  <a:ext uri="{FF2B5EF4-FFF2-40B4-BE49-F238E27FC236}">
                    <a16:creationId xmlns:a16="http://schemas.microsoft.com/office/drawing/2014/main" id="{D8E1771E-7FC5-4547-AAAC-2AD8BABCB042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41573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</p:grp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E3697292-0AF4-4DFA-ADF4-27A8E066C9C4}"/>
                </a:ext>
              </a:extLst>
            </p:cNvPr>
            <p:cNvCxnSpPr>
              <a:cxnSpLocks/>
              <a:stCxn id="188" idx="1"/>
              <a:endCxn id="163" idx="0"/>
            </p:cNvCxnSpPr>
            <p:nvPr/>
          </p:nvCxnSpPr>
          <p:spPr>
            <a:xfrm rot="10800000">
              <a:off x="1312259" y="3087467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Wabbit-Networks Sig">
              <a:extLst>
                <a:ext uri="{FF2B5EF4-FFF2-40B4-BE49-F238E27FC236}">
                  <a16:creationId xmlns:a16="http://schemas.microsoft.com/office/drawing/2014/main" id="{7519DF72-BAA5-4B68-8EF6-C7C052C63FF3}"/>
                </a:ext>
              </a:extLst>
            </p:cNvPr>
            <p:cNvGrpSpPr/>
            <p:nvPr/>
          </p:nvGrpSpPr>
          <p:grpSpPr>
            <a:xfrm>
              <a:off x="2094799" y="5527283"/>
              <a:ext cx="2695783" cy="1046006"/>
              <a:chOff x="9460153" y="3826108"/>
              <a:chExt cx="2695783" cy="1046006"/>
            </a:xfrm>
          </p:grpSpPr>
          <p:sp>
            <p:nvSpPr>
              <p:cNvPr id="174" name="artifact-border">
                <a:extLst>
                  <a:ext uri="{FF2B5EF4-FFF2-40B4-BE49-F238E27FC236}">
                    <a16:creationId xmlns:a16="http://schemas.microsoft.com/office/drawing/2014/main" id="{6100975A-BA46-4E6B-A646-2C2B8B8F6C63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19647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175" name="Container Image">
                <a:extLst>
                  <a:ext uri="{FF2B5EF4-FFF2-40B4-BE49-F238E27FC236}">
                    <a16:creationId xmlns:a16="http://schemas.microsoft.com/office/drawing/2014/main" id="{411FBD63-9D3F-4C4B-8CD9-3C7C07085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176" name="Isosceles Triangle 175">
                <a:extLst>
                  <a:ext uri="{FF2B5EF4-FFF2-40B4-BE49-F238E27FC236}">
                    <a16:creationId xmlns:a16="http://schemas.microsoft.com/office/drawing/2014/main" id="{A449E0F4-D4FF-4AE3-9A72-BDA0C9743975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artifact-name">
                <a:extLst>
                  <a:ext uri="{FF2B5EF4-FFF2-40B4-BE49-F238E27FC236}">
                    <a16:creationId xmlns:a16="http://schemas.microsoft.com/office/drawing/2014/main" id="{E84BF0B9-E27E-4CCF-B2BC-DB6468B8B735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78" name="Sig Label">
                <a:extLst>
                  <a:ext uri="{FF2B5EF4-FFF2-40B4-BE49-F238E27FC236}">
                    <a16:creationId xmlns:a16="http://schemas.microsoft.com/office/drawing/2014/main" id="{7E576732-0ED2-4D4E-A962-65FCDC1E88E7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79" name="Connector: Elbow 178">
                <a:extLst>
                  <a:ext uri="{FF2B5EF4-FFF2-40B4-BE49-F238E27FC236}">
                    <a16:creationId xmlns:a16="http://schemas.microsoft.com/office/drawing/2014/main" id="{4F01FAB3-37BD-4318-8A11-48DCEFE8EB78}"/>
                  </a:ext>
                </a:extLst>
              </p:cNvPr>
              <p:cNvCxnSpPr>
                <a:cxnSpLocks/>
                <a:stCxn id="178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Sig Label">
                <a:extLst>
                  <a:ext uri="{FF2B5EF4-FFF2-40B4-BE49-F238E27FC236}">
                    <a16:creationId xmlns:a16="http://schemas.microsoft.com/office/drawing/2014/main" id="{0F091F44-3213-43CA-9F88-519D1A1BB441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81" name="Sig Label">
                <a:extLst>
                  <a:ext uri="{FF2B5EF4-FFF2-40B4-BE49-F238E27FC236}">
                    <a16:creationId xmlns:a16="http://schemas.microsoft.com/office/drawing/2014/main" id="{ECE4DAF3-58D3-459D-A4BB-0AAFE2A69BE4}"/>
                  </a:ext>
                </a:extLst>
              </p:cNvPr>
              <p:cNvSpPr txBox="1"/>
              <p:nvPr/>
            </p:nvSpPr>
            <p:spPr>
              <a:xfrm>
                <a:off x="9807831" y="4065101"/>
                <a:ext cx="2323846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6B33A72-A2E1-4393-B02D-A6BA0902F0E5}"/>
                </a:ext>
              </a:extLst>
            </p:cNvPr>
            <p:cNvCxnSpPr>
              <a:cxnSpLocks/>
              <a:stCxn id="180" idx="1"/>
              <a:endCxn id="169" idx="0"/>
            </p:cNvCxnSpPr>
            <p:nvPr/>
          </p:nvCxnSpPr>
          <p:spPr>
            <a:xfrm rot="10800000">
              <a:off x="1848529" y="5436066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531B00F-3E58-4776-9100-091BF483CC53}"/>
              </a:ext>
            </a:extLst>
          </p:cNvPr>
          <p:cNvGrpSpPr/>
          <p:nvPr/>
        </p:nvGrpSpPr>
        <p:grpSpPr>
          <a:xfrm>
            <a:off x="857480" y="1462184"/>
            <a:ext cx="2812820" cy="3467783"/>
            <a:chOff x="1143306" y="1949578"/>
            <a:chExt cx="3750427" cy="4623711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551CBA87-5A4D-4FBA-923D-FFF799CE9751}"/>
                </a:ext>
              </a:extLst>
            </p:cNvPr>
            <p:cNvSpPr/>
            <p:nvPr/>
          </p:nvSpPr>
          <p:spPr>
            <a:xfrm rot="10800000">
              <a:off x="1259492" y="29964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9" name="Net-monitor">
              <a:extLst>
                <a:ext uri="{FF2B5EF4-FFF2-40B4-BE49-F238E27FC236}">
                  <a16:creationId xmlns:a16="http://schemas.microsoft.com/office/drawing/2014/main" id="{FBF31E24-ACF5-4BD5-BF31-E6FCF2CE928E}"/>
                </a:ext>
              </a:extLst>
            </p:cNvPr>
            <p:cNvGrpSpPr/>
            <p:nvPr/>
          </p:nvGrpSpPr>
          <p:grpSpPr>
            <a:xfrm>
              <a:off x="1143306" y="1949578"/>
              <a:ext cx="2565765" cy="1147598"/>
              <a:chOff x="8600004" y="1385294"/>
              <a:chExt cx="2565765" cy="1147598"/>
            </a:xfrm>
          </p:grpSpPr>
          <p:sp>
            <p:nvSpPr>
              <p:cNvPr id="60" name="artifact-border">
                <a:extLst>
                  <a:ext uri="{FF2B5EF4-FFF2-40B4-BE49-F238E27FC236}">
                    <a16:creationId xmlns:a16="http://schemas.microsoft.com/office/drawing/2014/main" id="{F97C879B-6E32-4948-B073-64B55354643A}"/>
                  </a:ext>
                </a:extLst>
              </p:cNvPr>
              <p:cNvSpPr/>
              <p:nvPr/>
            </p:nvSpPr>
            <p:spPr>
              <a:xfrm>
                <a:off x="8696945" y="1453378"/>
                <a:ext cx="2453678" cy="1079514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8E8A627-9DCC-4946-AF81-4C13D0AE2446}"/>
                  </a:ext>
                </a:extLst>
              </p:cNvPr>
              <p:cNvGrpSpPr/>
              <p:nvPr/>
            </p:nvGrpSpPr>
            <p:grpSpPr>
              <a:xfrm>
                <a:off x="8600004" y="1385294"/>
                <a:ext cx="2565765" cy="1103099"/>
                <a:chOff x="6919893" y="798303"/>
                <a:chExt cx="2565765" cy="1103099"/>
              </a:xfrm>
            </p:grpSpPr>
            <p:sp>
              <p:nvSpPr>
                <p:cNvPr id="62" name="artifact-name">
                  <a:extLst>
                    <a:ext uri="{FF2B5EF4-FFF2-40B4-BE49-F238E27FC236}">
                      <a16:creationId xmlns:a16="http://schemas.microsoft.com/office/drawing/2014/main" id="{5FC9BC61-1E5C-4AF4-BCE0-700B3E7E98A5}"/>
                    </a:ext>
                  </a:extLst>
                </p:cNvPr>
                <p:cNvSpPr txBox="1"/>
                <p:nvPr/>
              </p:nvSpPr>
              <p:spPr>
                <a:xfrm>
                  <a:off x="7473996" y="819258"/>
                  <a:ext cx="20116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350" dirty="0">
                      <a:solidFill>
                        <a:srgbClr val="000000"/>
                      </a:solidFill>
                      <a:latin typeface="Consolas"/>
                      <a:sym typeface="Consolas"/>
                      <a:rtl val="0"/>
                    </a:rPr>
                    <a:t>net-monitor:v1</a:t>
                  </a:r>
                </a:p>
              </p:txBody>
            </p:sp>
            <p:sp>
              <p:nvSpPr>
                <p:cNvPr id="63" name="artifact-mask">
                  <a:extLst>
                    <a:ext uri="{FF2B5EF4-FFF2-40B4-BE49-F238E27FC236}">
                      <a16:creationId xmlns:a16="http://schemas.microsoft.com/office/drawing/2014/main" id="{F12D7949-899D-4007-AFC9-FB91A3792703}"/>
                    </a:ext>
                  </a:extLst>
                </p:cNvPr>
                <p:cNvSpPr/>
                <p:nvPr/>
              </p:nvSpPr>
              <p:spPr>
                <a:xfrm>
                  <a:off x="6919893" y="798303"/>
                  <a:ext cx="657236" cy="400050"/>
                </a:xfrm>
                <a:custGeom>
                  <a:avLst/>
                  <a:gdLst>
                    <a:gd name="connsiteX0" fmla="*/ 488999 w 609601"/>
                    <a:gd name="connsiteY0" fmla="*/ -72 h 400050"/>
                    <a:gd name="connsiteX1" fmla="*/ 604633 w 609601"/>
                    <a:gd name="connsiteY1" fmla="*/ 89882 h 400050"/>
                    <a:gd name="connsiteX2" fmla="*/ 609396 w 609601"/>
                    <a:gd name="connsiteY2" fmla="*/ 331331 h 400050"/>
                    <a:gd name="connsiteX3" fmla="*/ 101808 w 609601"/>
                    <a:gd name="connsiteY3" fmla="*/ 399978 h 400050"/>
                    <a:gd name="connsiteX4" fmla="*/ 272 w 609601"/>
                    <a:gd name="connsiteY4" fmla="*/ 324226 h 400050"/>
                    <a:gd name="connsiteX5" fmla="*/ 272 w 609601"/>
                    <a:gd name="connsiteY5" fmla="*/ 68575 h 400050"/>
                    <a:gd name="connsiteX6" fmla="*/ 488999 w 609601"/>
                    <a:gd name="connsiteY6" fmla="*/ -72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9601" h="400050">
                      <a:moveTo>
                        <a:pt x="488999" y="-72"/>
                      </a:moveTo>
                      <a:lnTo>
                        <a:pt x="604633" y="89882"/>
                      </a:lnTo>
                      <a:cubicBezTo>
                        <a:pt x="606253" y="170368"/>
                        <a:pt x="607776" y="250845"/>
                        <a:pt x="609396" y="331331"/>
                      </a:cubicBezTo>
                      <a:lnTo>
                        <a:pt x="101808" y="399978"/>
                      </a:lnTo>
                      <a:lnTo>
                        <a:pt x="272" y="324226"/>
                      </a:lnTo>
                      <a:cubicBezTo>
                        <a:pt x="-1347" y="242168"/>
                        <a:pt x="1796" y="150642"/>
                        <a:pt x="272" y="68575"/>
                      </a:cubicBezTo>
                      <a:lnTo>
                        <a:pt x="488999" y="-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pic>
              <p:nvPicPr>
                <p:cNvPr id="64" name="Container Image">
                  <a:extLst>
                    <a:ext uri="{FF2B5EF4-FFF2-40B4-BE49-F238E27FC236}">
                      <a16:creationId xmlns:a16="http://schemas.microsoft.com/office/drawing/2014/main" id="{2B205340-AB76-4718-8085-863F56B7B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t="15673" b="15673"/>
                <a:stretch/>
              </p:blipFill>
              <p:spPr>
                <a:xfrm>
                  <a:off x="6940697" y="798303"/>
                  <a:ext cx="590498" cy="405396"/>
                </a:xfrm>
                <a:prstGeom prst="rect">
                  <a:avLst/>
                </a:prstGeom>
              </p:spPr>
            </p:pic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57AE3AE1-877C-4993-AE60-7031D891D43A}"/>
                    </a:ext>
                  </a:extLst>
                </p:cNvPr>
                <p:cNvSpPr/>
                <p:nvPr/>
              </p:nvSpPr>
              <p:spPr>
                <a:xfrm rot="10800000">
                  <a:off x="7020886" y="1113334"/>
                  <a:ext cx="105537" cy="90980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6" name="Sig Label">
                  <a:extLst>
                    <a:ext uri="{FF2B5EF4-FFF2-40B4-BE49-F238E27FC236}">
                      <a16:creationId xmlns:a16="http://schemas.microsoft.com/office/drawing/2014/main" id="{1576C31D-3537-46A1-A1C8-2D1504311E6E}"/>
                    </a:ext>
                  </a:extLst>
                </p:cNvPr>
                <p:cNvSpPr txBox="1"/>
                <p:nvPr/>
              </p:nvSpPr>
              <p:spPr>
                <a:xfrm>
                  <a:off x="7380125" y="1530230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layer1 (blob)</a:t>
                  </a:r>
                  <a:endParaRPr lang="en-US" sz="788" dirty="0"/>
                </a:p>
              </p:txBody>
            </p:sp>
            <p:sp>
              <p:nvSpPr>
                <p:cNvPr id="67" name="Sig Label">
                  <a:extLst>
                    <a:ext uri="{FF2B5EF4-FFF2-40B4-BE49-F238E27FC236}">
                      <a16:creationId xmlns:a16="http://schemas.microsoft.com/office/drawing/2014/main" id="{75EE1657-DD1B-4AF7-921F-6511904165EF}"/>
                    </a:ext>
                  </a:extLst>
                </p:cNvPr>
                <p:cNvSpPr txBox="1"/>
                <p:nvPr/>
              </p:nvSpPr>
              <p:spPr>
                <a:xfrm>
                  <a:off x="7371936" y="1739733"/>
                  <a:ext cx="1595520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layer2 (blob)</a:t>
                  </a:r>
                  <a:endParaRPr lang="en-US" sz="788" dirty="0"/>
                </a:p>
              </p:txBody>
            </p: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FC381D36-496B-414F-B695-B4E184ED778C}"/>
                    </a:ext>
                  </a:extLst>
                </p:cNvPr>
                <p:cNvCxnSpPr>
                  <a:cxnSpLocks/>
                  <a:stCxn id="66" idx="1"/>
                  <a:endCxn id="64" idx="2"/>
                </p:cNvCxnSpPr>
                <p:nvPr/>
              </p:nvCxnSpPr>
              <p:spPr>
                <a:xfrm rot="10800000">
                  <a:off x="7235946" y="1203699"/>
                  <a:ext cx="144179" cy="407366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>
                  <a:extLst>
                    <a:ext uri="{FF2B5EF4-FFF2-40B4-BE49-F238E27FC236}">
                      <a16:creationId xmlns:a16="http://schemas.microsoft.com/office/drawing/2014/main" id="{B0FE0B30-058C-4A42-B05C-0429609ADAE9}"/>
                    </a:ext>
                  </a:extLst>
                </p:cNvPr>
                <p:cNvCxnSpPr>
                  <a:cxnSpLocks/>
                  <a:stCxn id="67" idx="1"/>
                  <a:endCxn id="64" idx="2"/>
                </p:cNvCxnSpPr>
                <p:nvPr/>
              </p:nvCxnSpPr>
              <p:spPr>
                <a:xfrm rot="10800000">
                  <a:off x="7235946" y="1203700"/>
                  <a:ext cx="135989" cy="616868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Sig Label">
                  <a:extLst>
                    <a:ext uri="{FF2B5EF4-FFF2-40B4-BE49-F238E27FC236}">
                      <a16:creationId xmlns:a16="http://schemas.microsoft.com/office/drawing/2014/main" id="{4529E18C-1D7E-4E29-8602-497E3DD1E8D0}"/>
                    </a:ext>
                  </a:extLst>
                </p:cNvPr>
                <p:cNvSpPr txBox="1"/>
                <p:nvPr/>
              </p:nvSpPr>
              <p:spPr>
                <a:xfrm>
                  <a:off x="7371936" y="1329738"/>
                  <a:ext cx="1106512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/>
                    <a:t>config (blob)</a:t>
                  </a:r>
                  <a:endParaRPr lang="en-US" sz="788" dirty="0"/>
                </a:p>
              </p:txBody>
            </p: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E3BCE744-7AF1-453D-B76B-81D57349B3C4}"/>
                    </a:ext>
                  </a:extLst>
                </p:cNvPr>
                <p:cNvCxnSpPr>
                  <a:cxnSpLocks/>
                  <a:stCxn id="70" idx="1"/>
                  <a:endCxn id="64" idx="2"/>
                </p:cNvCxnSpPr>
                <p:nvPr/>
              </p:nvCxnSpPr>
              <p:spPr>
                <a:xfrm rot="10800000">
                  <a:off x="7235946" y="1203700"/>
                  <a:ext cx="135989" cy="206873"/>
                </a:xfrm>
                <a:prstGeom prst="bentConnector2">
                  <a:avLst/>
                </a:prstGeom>
                <a:ln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Sig Label">
                  <a:extLst>
                    <a:ext uri="{FF2B5EF4-FFF2-40B4-BE49-F238E27FC236}">
                      <a16:creationId xmlns:a16="http://schemas.microsoft.com/office/drawing/2014/main" id="{3FE0C9A6-3095-4502-B382-34FDD4B6E37F}"/>
                    </a:ext>
                  </a:extLst>
                </p:cNvPr>
                <p:cNvSpPr txBox="1"/>
                <p:nvPr/>
              </p:nvSpPr>
              <p:spPr>
                <a:xfrm>
                  <a:off x="7587757" y="1121778"/>
                  <a:ext cx="1858798" cy="1616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88" b="1" dirty="0" err="1">
                      <a:solidFill>
                        <a:srgbClr val="FF0000"/>
                      </a:solidFill>
                    </a:rPr>
                    <a:t>mediaType</a:t>
                  </a:r>
                  <a:r>
                    <a:rPr lang="en-US" sz="788" b="1" dirty="0"/>
                    <a:t>: </a:t>
                  </a:r>
                  <a:r>
                    <a:rPr lang="en-US" sz="788" b="1" dirty="0" err="1">
                      <a:solidFill>
                        <a:srgbClr val="C00000"/>
                      </a:solidFill>
                    </a:rPr>
                    <a:t>oci.image.manifest</a:t>
                  </a:r>
                  <a:endParaRPr lang="en-US" sz="788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grpSp>
          <p:nvGrpSpPr>
            <p:cNvPr id="73" name="Wabbit-Networks Sig">
              <a:extLst>
                <a:ext uri="{FF2B5EF4-FFF2-40B4-BE49-F238E27FC236}">
                  <a16:creationId xmlns:a16="http://schemas.microsoft.com/office/drawing/2014/main" id="{DE693E91-930E-41EE-B36D-927C65DFEAC6}"/>
                </a:ext>
              </a:extLst>
            </p:cNvPr>
            <p:cNvGrpSpPr/>
            <p:nvPr/>
          </p:nvGrpSpPr>
          <p:grpSpPr>
            <a:xfrm>
              <a:off x="1703362" y="3209874"/>
              <a:ext cx="2764917" cy="1046006"/>
              <a:chOff x="9460153" y="3826108"/>
              <a:chExt cx="2764917" cy="1046006"/>
            </a:xfrm>
          </p:grpSpPr>
          <p:sp>
            <p:nvSpPr>
              <p:cNvPr id="74" name="artifact-border">
                <a:extLst>
                  <a:ext uri="{FF2B5EF4-FFF2-40B4-BE49-F238E27FC236}">
                    <a16:creationId xmlns:a16="http://schemas.microsoft.com/office/drawing/2014/main" id="{429823EE-9E41-4B4E-9923-433CCAC3D57B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688781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75" name="Container Image">
                <a:extLst>
                  <a:ext uri="{FF2B5EF4-FFF2-40B4-BE49-F238E27FC236}">
                    <a16:creationId xmlns:a16="http://schemas.microsoft.com/office/drawing/2014/main" id="{3FBE74B6-60E7-4051-826A-3089BD9C6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E08970AF-4AE0-43E1-B56B-42CB41D81098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artifact-name">
                <a:extLst>
                  <a:ext uri="{FF2B5EF4-FFF2-40B4-BE49-F238E27FC236}">
                    <a16:creationId xmlns:a16="http://schemas.microsoft.com/office/drawing/2014/main" id="{80852CFD-D152-43BC-93FF-57AE5F550A0E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2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78" name="Sig Label">
                <a:extLst>
                  <a:ext uri="{FF2B5EF4-FFF2-40B4-BE49-F238E27FC236}">
                    <a16:creationId xmlns:a16="http://schemas.microsoft.com/office/drawing/2014/main" id="{E61E100D-3CEB-4A36-A22A-2872C3C9BBD6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79" name="Connector: Elbow 78">
                <a:extLst>
                  <a:ext uri="{FF2B5EF4-FFF2-40B4-BE49-F238E27FC236}">
                    <a16:creationId xmlns:a16="http://schemas.microsoft.com/office/drawing/2014/main" id="{658FBFB3-B685-4B86-A36A-064E96E06236}"/>
                  </a:ext>
                </a:extLst>
              </p:cNvPr>
              <p:cNvCxnSpPr>
                <a:cxnSpLocks/>
                <a:stCxn id="78" idx="1"/>
                <a:endCxn id="83" idx="0"/>
              </p:cNvCxnSpPr>
              <p:nvPr/>
            </p:nvCxnSpPr>
            <p:spPr>
              <a:xfrm rot="10800000">
                <a:off x="9698241" y="3962104"/>
                <a:ext cx="302691" cy="558975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Sig Label">
                <a:extLst>
                  <a:ext uri="{FF2B5EF4-FFF2-40B4-BE49-F238E27FC236}">
                    <a16:creationId xmlns:a16="http://schemas.microsoft.com/office/drawing/2014/main" id="{BEAA67B8-B340-4B6E-8C04-25FF60C0AA9A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81" name="Sig Label">
                <a:extLst>
                  <a:ext uri="{FF2B5EF4-FFF2-40B4-BE49-F238E27FC236}">
                    <a16:creationId xmlns:a16="http://schemas.microsoft.com/office/drawing/2014/main" id="{A37884DB-4988-4E5E-8754-987EF865586D}"/>
                  </a:ext>
                </a:extLst>
              </p:cNvPr>
              <p:cNvSpPr txBox="1"/>
              <p:nvPr/>
            </p:nvSpPr>
            <p:spPr>
              <a:xfrm>
                <a:off x="9807829" y="4065101"/>
                <a:ext cx="2363009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15E7938-3FFE-4F57-A056-FD11A9852D51}"/>
                </a:ext>
              </a:extLst>
            </p:cNvPr>
            <p:cNvCxnSpPr>
              <a:cxnSpLocks/>
              <a:stCxn id="80" idx="1"/>
              <a:endCxn id="58" idx="0"/>
            </p:cNvCxnSpPr>
            <p:nvPr/>
          </p:nvCxnSpPr>
          <p:spPr>
            <a:xfrm rot="10800000">
              <a:off x="1312261" y="3087467"/>
              <a:ext cx="932537" cy="103974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555EBF9-A616-4161-BD1A-0A7513FA7B88}"/>
                </a:ext>
              </a:extLst>
            </p:cNvPr>
            <p:cNvSpPr/>
            <p:nvPr/>
          </p:nvSpPr>
          <p:spPr>
            <a:xfrm rot="10800000">
              <a:off x="1888682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F8F849D8-878D-4039-94DA-1A92EFCD319B}"/>
                </a:ext>
              </a:extLst>
            </p:cNvPr>
            <p:cNvSpPr/>
            <p:nvPr/>
          </p:nvSpPr>
          <p:spPr>
            <a:xfrm rot="10800000">
              <a:off x="1793430" y="3254889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E5201BA2-38CD-48E2-94F6-6962166A2BEB}"/>
                </a:ext>
              </a:extLst>
            </p:cNvPr>
            <p:cNvSpPr/>
            <p:nvPr/>
          </p:nvSpPr>
          <p:spPr>
            <a:xfrm rot="10800000">
              <a:off x="1795759" y="5345086"/>
              <a:ext cx="105537" cy="90980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Wabbit-Networks Sig">
              <a:extLst>
                <a:ext uri="{FF2B5EF4-FFF2-40B4-BE49-F238E27FC236}">
                  <a16:creationId xmlns:a16="http://schemas.microsoft.com/office/drawing/2014/main" id="{715D7AE3-6EC9-4F05-AA71-9305B3EEA137}"/>
                </a:ext>
              </a:extLst>
            </p:cNvPr>
            <p:cNvGrpSpPr/>
            <p:nvPr/>
          </p:nvGrpSpPr>
          <p:grpSpPr>
            <a:xfrm>
              <a:off x="1718793" y="4387192"/>
              <a:ext cx="2832143" cy="1027392"/>
              <a:chOff x="9478767" y="3844722"/>
              <a:chExt cx="2832143" cy="1027392"/>
            </a:xfrm>
          </p:grpSpPr>
          <p:sp>
            <p:nvSpPr>
              <p:cNvPr id="87" name="artifact-border">
                <a:extLst>
                  <a:ext uri="{FF2B5EF4-FFF2-40B4-BE49-F238E27FC236}">
                    <a16:creationId xmlns:a16="http://schemas.microsoft.com/office/drawing/2014/main" id="{6BD23DA4-1D0F-48A9-970C-344E4599195E}"/>
                  </a:ext>
                </a:extLst>
              </p:cNvPr>
              <p:cNvSpPr/>
              <p:nvPr/>
            </p:nvSpPr>
            <p:spPr>
              <a:xfrm>
                <a:off x="9536288" y="3894191"/>
                <a:ext cx="2774622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88" name="Container Image">
                <a:extLst>
                  <a:ext uri="{FF2B5EF4-FFF2-40B4-BE49-F238E27FC236}">
                    <a16:creationId xmlns:a16="http://schemas.microsoft.com/office/drawing/2014/main" id="{63744CF2-7FFC-43F2-84AD-9B5E18B8F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4" r="34"/>
              <a:stretch/>
            </p:blipFill>
            <p:spPr>
              <a:xfrm>
                <a:off x="9478767" y="3844722"/>
                <a:ext cx="319571" cy="319785"/>
              </a:xfrm>
              <a:prstGeom prst="rect">
                <a:avLst/>
              </a:prstGeom>
            </p:spPr>
          </p:pic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42687B14-6BB5-440C-93C0-D9D7D72D423A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artifact-name">
                <a:extLst>
                  <a:ext uri="{FF2B5EF4-FFF2-40B4-BE49-F238E27FC236}">
                    <a16:creationId xmlns:a16="http://schemas.microsoft.com/office/drawing/2014/main" id="{40AA453D-FE47-47D8-97B9-D0D9F75B6B38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1218711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 err="1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SBoM</a:t>
                </a:r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 Document</a:t>
                </a:r>
              </a:p>
            </p:txBody>
          </p:sp>
          <p:sp>
            <p:nvSpPr>
              <p:cNvPr id="91" name="Sig Label">
                <a:extLst>
                  <a:ext uri="{FF2B5EF4-FFF2-40B4-BE49-F238E27FC236}">
                    <a16:creationId xmlns:a16="http://schemas.microsoft.com/office/drawing/2014/main" id="{995B33AC-82C6-474E-B7F2-728FDB0B69C7}"/>
                  </a:ext>
                </a:extLst>
              </p:cNvPr>
              <p:cNvSpPr txBox="1"/>
              <p:nvPr/>
            </p:nvSpPr>
            <p:spPr>
              <a:xfrm>
                <a:off x="10000932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/>
                  <a:t>sbom</a:t>
                </a:r>
                <a:r>
                  <a:rPr lang="en-US" sz="788" b="1" dirty="0"/>
                  <a:t> [blobs]</a:t>
                </a:r>
                <a:endParaRPr lang="en-US" sz="788" dirty="0"/>
              </a:p>
            </p:txBody>
          </p: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B1BAF28F-B4D7-4FE1-8DD0-D5909DE3C671}"/>
                  </a:ext>
                </a:extLst>
              </p:cNvPr>
              <p:cNvCxnSpPr>
                <a:cxnSpLocks/>
                <a:stCxn id="91" idx="1"/>
                <a:endCxn id="88" idx="2"/>
              </p:cNvCxnSpPr>
              <p:nvPr/>
            </p:nvCxnSpPr>
            <p:spPr>
              <a:xfrm rot="10800000">
                <a:off x="9638554" y="4164507"/>
                <a:ext cx="362380" cy="356571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Sig Label">
                <a:extLst>
                  <a:ext uri="{FF2B5EF4-FFF2-40B4-BE49-F238E27FC236}">
                    <a16:creationId xmlns:a16="http://schemas.microsoft.com/office/drawing/2014/main" id="{CBCA65B9-7FB6-44D0-A743-2E714C284D87}"/>
                  </a:ext>
                </a:extLst>
              </p:cNvPr>
              <p:cNvSpPr txBox="1"/>
              <p:nvPr/>
            </p:nvSpPr>
            <p:spPr>
              <a:xfrm>
                <a:off x="10001588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94" name="Sig Label">
                <a:extLst>
                  <a:ext uri="{FF2B5EF4-FFF2-40B4-BE49-F238E27FC236}">
                    <a16:creationId xmlns:a16="http://schemas.microsoft.com/office/drawing/2014/main" id="{B9AB4031-5849-46DD-92DA-CE7CC9265D68}"/>
                  </a:ext>
                </a:extLst>
              </p:cNvPr>
              <p:cNvSpPr txBox="1"/>
              <p:nvPr/>
            </p:nvSpPr>
            <p:spPr>
              <a:xfrm>
                <a:off x="9807828" y="4065101"/>
                <a:ext cx="2332081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org.spdx.sbom.v3</a:t>
                </a: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2F43D09B-0167-4D72-B8F6-25A3567DA4E4}"/>
                </a:ext>
              </a:extLst>
            </p:cNvPr>
            <p:cNvCxnSpPr>
              <a:cxnSpLocks/>
              <a:stCxn id="93" idx="1"/>
              <a:endCxn id="58" idx="0"/>
            </p:cNvCxnSpPr>
            <p:nvPr/>
          </p:nvCxnSpPr>
          <p:spPr>
            <a:xfrm rot="10800000">
              <a:off x="1312259" y="3087467"/>
              <a:ext cx="929355" cy="2198449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Wabbit-Networks Sig">
              <a:extLst>
                <a:ext uri="{FF2B5EF4-FFF2-40B4-BE49-F238E27FC236}">
                  <a16:creationId xmlns:a16="http://schemas.microsoft.com/office/drawing/2014/main" id="{02D16CC7-AAF5-44CA-B4C6-05F2091DDFA2}"/>
                </a:ext>
              </a:extLst>
            </p:cNvPr>
            <p:cNvGrpSpPr/>
            <p:nvPr/>
          </p:nvGrpSpPr>
          <p:grpSpPr>
            <a:xfrm>
              <a:off x="2094799" y="5527283"/>
              <a:ext cx="2798934" cy="1046006"/>
              <a:chOff x="9460153" y="3826108"/>
              <a:chExt cx="2798934" cy="1046006"/>
            </a:xfrm>
          </p:grpSpPr>
          <p:sp>
            <p:nvSpPr>
              <p:cNvPr id="97" name="artifact-border">
                <a:extLst>
                  <a:ext uri="{FF2B5EF4-FFF2-40B4-BE49-F238E27FC236}">
                    <a16:creationId xmlns:a16="http://schemas.microsoft.com/office/drawing/2014/main" id="{037B74F9-EB83-476A-B315-FBB30D0EB158}"/>
                  </a:ext>
                </a:extLst>
              </p:cNvPr>
              <p:cNvSpPr/>
              <p:nvPr/>
            </p:nvSpPr>
            <p:spPr>
              <a:xfrm>
                <a:off x="9536289" y="3894191"/>
                <a:ext cx="2722798" cy="977923"/>
              </a:xfrm>
              <a:custGeom>
                <a:avLst/>
                <a:gdLst>
                  <a:gd name="connsiteX0" fmla="*/ -206 w 2114550"/>
                  <a:gd name="connsiteY0" fmla="*/ -72 h 1076325"/>
                  <a:gd name="connsiteX1" fmla="*/ 2114344 w 2114550"/>
                  <a:gd name="connsiteY1" fmla="*/ -72 h 1076325"/>
                  <a:gd name="connsiteX2" fmla="*/ 2114344 w 2114550"/>
                  <a:gd name="connsiteY2" fmla="*/ 1076253 h 1076325"/>
                  <a:gd name="connsiteX3" fmla="*/ -206 w 2114550"/>
                  <a:gd name="connsiteY3" fmla="*/ 1076253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550" h="1076325">
                    <a:moveTo>
                      <a:pt x="-206" y="-72"/>
                    </a:moveTo>
                    <a:lnTo>
                      <a:pt x="2114344" y="-72"/>
                    </a:lnTo>
                    <a:lnTo>
                      <a:pt x="2114344" y="1076253"/>
                    </a:lnTo>
                    <a:lnTo>
                      <a:pt x="-206" y="10762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2622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pic>
            <p:nvPicPr>
              <p:cNvPr id="98" name="Container Image">
                <a:extLst>
                  <a:ext uri="{FF2B5EF4-FFF2-40B4-BE49-F238E27FC236}">
                    <a16:creationId xmlns:a16="http://schemas.microsoft.com/office/drawing/2014/main" id="{D7121843-0F21-4C31-A874-865BC0820C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1595" r="1595"/>
              <a:stretch/>
            </p:blipFill>
            <p:spPr>
              <a:xfrm>
                <a:off x="9460153" y="3826108"/>
                <a:ext cx="319571" cy="319785"/>
              </a:xfrm>
              <a:prstGeom prst="rect">
                <a:avLst/>
              </a:prstGeom>
            </p:spPr>
          </p:pic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674A31AD-8A88-4581-A83C-6F13E109B78A}"/>
                  </a:ext>
                </a:extLst>
              </p:cNvPr>
              <p:cNvSpPr/>
              <p:nvPr/>
            </p:nvSpPr>
            <p:spPr>
              <a:xfrm rot="10800000">
                <a:off x="9540341" y="4141138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artifact-name">
                <a:extLst>
                  <a:ext uri="{FF2B5EF4-FFF2-40B4-BE49-F238E27FC236}">
                    <a16:creationId xmlns:a16="http://schemas.microsoft.com/office/drawing/2014/main" id="{A2C25563-1109-4307-B467-D2B7B6FE5429}"/>
                  </a:ext>
                </a:extLst>
              </p:cNvPr>
              <p:cNvSpPr txBox="1"/>
              <p:nvPr/>
            </p:nvSpPr>
            <p:spPr>
              <a:xfrm>
                <a:off x="9717241" y="3847061"/>
                <a:ext cx="2116393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88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wabbit-networks signature</a:t>
                </a:r>
              </a:p>
            </p:txBody>
          </p:sp>
          <p:sp>
            <p:nvSpPr>
              <p:cNvPr id="101" name="Sig Label">
                <a:extLst>
                  <a:ext uri="{FF2B5EF4-FFF2-40B4-BE49-F238E27FC236}">
                    <a16:creationId xmlns:a16="http://schemas.microsoft.com/office/drawing/2014/main" id="{371F790F-DA69-4758-BB7A-F24B38703D86}"/>
                  </a:ext>
                </a:extLst>
              </p:cNvPr>
              <p:cNvSpPr txBox="1"/>
              <p:nvPr/>
            </p:nvSpPr>
            <p:spPr>
              <a:xfrm>
                <a:off x="10000930" y="4440243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signature [blobs]</a:t>
                </a:r>
                <a:endParaRPr lang="en-US" sz="788" dirty="0"/>
              </a:p>
            </p:txBody>
          </p:sp>
          <p:cxnSp>
            <p:nvCxnSpPr>
              <p:cNvPr id="102" name="Connector: Elbow 101">
                <a:extLst>
                  <a:ext uri="{FF2B5EF4-FFF2-40B4-BE49-F238E27FC236}">
                    <a16:creationId xmlns:a16="http://schemas.microsoft.com/office/drawing/2014/main" id="{B95404E6-3FCA-457B-ABD9-BDE84031B939}"/>
                  </a:ext>
                </a:extLst>
              </p:cNvPr>
              <p:cNvCxnSpPr>
                <a:cxnSpLocks/>
                <a:stCxn id="101" idx="1"/>
              </p:cNvCxnSpPr>
              <p:nvPr/>
            </p:nvCxnSpPr>
            <p:spPr>
              <a:xfrm rot="10800000">
                <a:off x="9698242" y="3848005"/>
                <a:ext cx="302688" cy="6730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Sig Label">
                <a:extLst>
                  <a:ext uri="{FF2B5EF4-FFF2-40B4-BE49-F238E27FC236}">
                    <a16:creationId xmlns:a16="http://schemas.microsoft.com/office/drawing/2014/main" id="{6DC1C7F7-5061-4277-9B3E-244ACDCA908B}"/>
                  </a:ext>
                </a:extLst>
              </p:cNvPr>
              <p:cNvSpPr txBox="1"/>
              <p:nvPr/>
            </p:nvSpPr>
            <p:spPr>
              <a:xfrm>
                <a:off x="10001586" y="4662611"/>
                <a:ext cx="1595520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reference (</a:t>
                </a:r>
                <a:r>
                  <a:rPr lang="en-US" sz="788" b="1" dirty="0" err="1"/>
                  <a:t>subjectManifest</a:t>
                </a:r>
                <a:r>
                  <a:rPr lang="en-US" sz="788" b="1" dirty="0"/>
                  <a:t>)</a:t>
                </a:r>
                <a:endParaRPr lang="en-US" sz="788" dirty="0"/>
              </a:p>
            </p:txBody>
          </p:sp>
          <p:sp>
            <p:nvSpPr>
              <p:cNvPr id="104" name="Sig Label">
                <a:extLst>
                  <a:ext uri="{FF2B5EF4-FFF2-40B4-BE49-F238E27FC236}">
                    <a16:creationId xmlns:a16="http://schemas.microsoft.com/office/drawing/2014/main" id="{19E0C112-3B99-4703-A81F-9AFDF1D32F56}"/>
                  </a:ext>
                </a:extLst>
              </p:cNvPr>
              <p:cNvSpPr txBox="1"/>
              <p:nvPr/>
            </p:nvSpPr>
            <p:spPr>
              <a:xfrm>
                <a:off x="9807830" y="4065101"/>
                <a:ext cx="2348105" cy="32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mediaType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: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cncf.oras.artifact.manifest.v1</a:t>
                </a:r>
              </a:p>
              <a:p>
                <a:pPr defTabSz="685800">
                  <a:defRPr/>
                </a:pPr>
                <a:r>
                  <a:rPr lang="en-US" sz="788" b="1" dirty="0" err="1">
                    <a:solidFill>
                      <a:srgbClr val="FF0000"/>
                    </a:solidFill>
                    <a:latin typeface="Calibri" panose="020F0502020204030204"/>
                  </a:rPr>
                  <a:t>artifactType</a:t>
                </a:r>
                <a:r>
                  <a:rPr lang="en-US" sz="788" b="1" dirty="0">
                    <a:solidFill>
                      <a:srgbClr val="FF0000"/>
                    </a:solidFill>
                    <a:latin typeface="Calibri" panose="020F0502020204030204"/>
                  </a:rPr>
                  <a:t>:</a:t>
                </a:r>
                <a:r>
                  <a:rPr lang="en-US" sz="788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sz="788" b="1" dirty="0">
                    <a:solidFill>
                      <a:srgbClr val="C00000"/>
                    </a:solidFill>
                    <a:latin typeface="Calibri" panose="020F0502020204030204"/>
                  </a:rPr>
                  <a:t>cncf.notary.v2</a:t>
                </a:r>
              </a:p>
            </p:txBody>
          </p:sp>
        </p:grp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E224E128-D15E-46AF-883E-36BF3726EDC8}"/>
                </a:ext>
              </a:extLst>
            </p:cNvPr>
            <p:cNvCxnSpPr>
              <a:cxnSpLocks/>
              <a:stCxn id="103" idx="1"/>
              <a:endCxn id="85" idx="0"/>
            </p:cNvCxnSpPr>
            <p:nvPr/>
          </p:nvCxnSpPr>
          <p:spPr>
            <a:xfrm rot="10800000">
              <a:off x="1848529" y="5436066"/>
              <a:ext cx="787705" cy="1008555"/>
            </a:xfrm>
            <a:prstGeom prst="bentConnector2">
              <a:avLst/>
            </a:prstGeom>
            <a:ln w="190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3" name="Graphic 212">
            <a:extLst>
              <a:ext uri="{FF2B5EF4-FFF2-40B4-BE49-F238E27FC236}">
                <a16:creationId xmlns:a16="http://schemas.microsoft.com/office/drawing/2014/main" id="{111D9BA6-02B6-4842-BEED-F72DCFF28D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67027" y="651862"/>
            <a:ext cx="357188" cy="357188"/>
          </a:xfrm>
          <a:prstGeom prst="rect">
            <a:avLst/>
          </a:prstGeom>
        </p:spPr>
      </p:pic>
      <p:sp>
        <p:nvSpPr>
          <p:cNvPr id="215" name="Graphic 27">
            <a:extLst>
              <a:ext uri="{FF2B5EF4-FFF2-40B4-BE49-F238E27FC236}">
                <a16:creationId xmlns:a16="http://schemas.microsoft.com/office/drawing/2014/main" id="{5B241015-EBBE-4E38-AB0D-45CE1B580D3C}"/>
              </a:ext>
            </a:extLst>
          </p:cNvPr>
          <p:cNvSpPr/>
          <p:nvPr/>
        </p:nvSpPr>
        <p:spPr>
          <a:xfrm>
            <a:off x="7942988" y="741870"/>
            <a:ext cx="506674" cy="394174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68217A">
              <a:lumMod val="60000"/>
              <a:lumOff val="4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916">
              <a:defRPr/>
            </a:pPr>
            <a:endParaRPr lang="en-US" sz="1350" kern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A68EFD2-EBC4-4896-86AC-5323D2632FFE}"/>
              </a:ext>
            </a:extLst>
          </p:cNvPr>
          <p:cNvSpPr txBox="1"/>
          <p:nvPr/>
        </p:nvSpPr>
        <p:spPr>
          <a:xfrm>
            <a:off x="140348" y="1110253"/>
            <a:ext cx="4811490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/net-monitor:v1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A9A112-57E2-40F8-B704-01FFAF74DB41}"/>
              </a:ext>
            </a:extLst>
          </p:cNvPr>
          <p:cNvSpPr txBox="1"/>
          <p:nvPr/>
        </p:nvSpPr>
        <p:spPr>
          <a:xfrm>
            <a:off x="130186" y="1113335"/>
            <a:ext cx="4821651" cy="19620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/net-monitor:v1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 \</a:t>
            </a:r>
          </a:p>
          <a:p>
            <a:r>
              <a:rPr lang="en-US" sz="1350" dirty="0">
                <a:solidFill>
                  <a:srgbClr val="92D050"/>
                </a:solidFill>
              </a:rPr>
              <a:t>  --include-references org.spdx.sbom.v3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 err="1">
                <a:solidFill>
                  <a:schemeClr val="bg1"/>
                </a:solidFill>
              </a:rPr>
              <a:t>oci</a:t>
            </a:r>
            <a:r>
              <a:rPr lang="en-US" sz="1350" dirty="0">
                <a:solidFill>
                  <a:schemeClr val="bg1"/>
                </a:solidFill>
              </a:rPr>
              <a:t>-reg copy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--source docker.io/</a:t>
            </a:r>
            <a:r>
              <a:rPr lang="en-US" sz="1350" dirty="0" err="1">
                <a:solidFill>
                  <a:schemeClr val="bg1"/>
                </a:solidFill>
              </a:rPr>
              <a:t>wabbitnetworks</a:t>
            </a:r>
            <a:r>
              <a:rPr lang="en-US" sz="1350" dirty="0">
                <a:solidFill>
                  <a:schemeClr val="bg1"/>
                </a:solidFill>
              </a:rPr>
              <a:t>/net-monitor \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--target registry.acme-rockets.io/base-artifacts/net-monitor:v1 \</a:t>
            </a:r>
          </a:p>
          <a:p>
            <a:r>
              <a:rPr lang="en-US" sz="1350" dirty="0">
                <a:solidFill>
                  <a:srgbClr val="92D050"/>
                </a:solidFill>
              </a:rPr>
              <a:t>  --exclude-references org.scannerco.result.v1</a:t>
            </a:r>
          </a:p>
        </p:txBody>
      </p:sp>
    </p:spTree>
    <p:extLst>
      <p:ext uri="{BB962C8B-B14F-4D97-AF65-F5344CB8AC3E}">
        <p14:creationId xmlns:p14="http://schemas.microsoft.com/office/powerpoint/2010/main" val="27347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0.51354 0.000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5" grpId="0" animBg="1"/>
      <p:bldP spid="118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29050" algn="l"/>
              </a:tabLst>
            </a:pPr>
            <a:r>
              <a:rPr lang="en-US" sz="1600" dirty="0"/>
              <a:t>OCI Artifacts: 	</a:t>
            </a:r>
            <a:r>
              <a:rPr lang="en-US" sz="1600" dirty="0">
                <a:hlinkClick r:id="rId2"/>
              </a:rPr>
              <a:t>github.com/opencontainers/artifacts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ORAS Artifact Reference Types: 	</a:t>
            </a:r>
            <a:r>
              <a:rPr lang="en-US" sz="1600" dirty="0">
                <a:hlinkClick r:id="rId3"/>
              </a:rPr>
              <a:t>github.com/oras-project/artifacts-spec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CNCF Distribution Reference Types: 	</a:t>
            </a:r>
            <a:r>
              <a:rPr lang="en-US" sz="1600" dirty="0">
                <a:hlinkClick r:id="rId4"/>
              </a:rPr>
              <a:t>github.com/oras-project/distribution</a:t>
            </a:r>
            <a:r>
              <a:rPr lang="en-US" sz="1600" dirty="0"/>
              <a:t> </a:t>
            </a:r>
          </a:p>
          <a:p>
            <a:pPr>
              <a:tabLst>
                <a:tab pos="3829050" algn="l"/>
              </a:tabLst>
            </a:pPr>
            <a:r>
              <a:rPr lang="en-US" sz="1600" dirty="0"/>
              <a:t>Notary v2: 	</a:t>
            </a:r>
            <a:r>
              <a:rPr lang="en-US" sz="1600" dirty="0">
                <a:hlinkClick r:id="rId5"/>
              </a:rPr>
              <a:t>github.com/</a:t>
            </a:r>
            <a:r>
              <a:rPr lang="en-US" sz="1600" dirty="0" err="1">
                <a:hlinkClick r:id="rId5"/>
              </a:rPr>
              <a:t>notaryproject</a:t>
            </a:r>
            <a:r>
              <a:rPr lang="en-US" sz="1600" dirty="0">
                <a:hlinkClick r:id="rId5"/>
              </a:rPr>
              <a:t>/</a:t>
            </a:r>
            <a:r>
              <a:rPr lang="en-US" sz="1600" dirty="0" err="1">
                <a:hlinkClick r:id="rId5"/>
              </a:rPr>
              <a:t>notaryproject</a:t>
            </a:r>
            <a:r>
              <a:rPr lang="en-US" sz="16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Reference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628651" y="211892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185576" y="3759783"/>
            <a:ext cx="236806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Steve Lasker</a:t>
            </a:r>
          </a:p>
          <a:p>
            <a:r>
              <a:rPr lang="en-US" sz="1050" dirty="0"/>
              <a:t>Program Manager</a:t>
            </a:r>
          </a:p>
          <a:p>
            <a:r>
              <a:rPr lang="en-US" sz="1050" dirty="0"/>
              <a:t>Azure Container Registries</a:t>
            </a:r>
          </a:p>
          <a:p>
            <a:r>
              <a:rPr lang="en-US" sz="825" dirty="0">
                <a:hlinkClick r:id="rId6"/>
              </a:rPr>
              <a:t>Steve.Lasker@Microsoft.com</a:t>
            </a:r>
            <a:endParaRPr lang="en-US" sz="825" dirty="0"/>
          </a:p>
          <a:p>
            <a:r>
              <a:rPr lang="en-US" sz="1050" dirty="0"/>
              <a:t>@</a:t>
            </a:r>
            <a:r>
              <a:rPr lang="en-US" sz="1050" dirty="0" err="1"/>
              <a:t>SteveLasker</a:t>
            </a:r>
            <a:endParaRPr lang="en-US" sz="1050" dirty="0"/>
          </a:p>
          <a:p>
            <a:r>
              <a:rPr lang="en-US" sz="1050" dirty="0" err="1">
                <a:hlinkClick r:id="rId7"/>
              </a:rPr>
              <a:t>SteveLasker.blog</a:t>
            </a:r>
            <a:endParaRPr lang="en-US" sz="1050" dirty="0"/>
          </a:p>
          <a:p>
            <a:r>
              <a:rPr lang="en-US" sz="1050" dirty="0">
                <a:hlinkClick r:id="rId8"/>
              </a:rPr>
              <a:t>github.com/</a:t>
            </a:r>
            <a:r>
              <a:rPr lang="en-US" sz="1050" dirty="0" err="1">
                <a:hlinkClick r:id="rId8"/>
              </a:rPr>
              <a:t>SteveLasker</a:t>
            </a:r>
            <a:endParaRPr lang="en-US" sz="1050" dirty="0"/>
          </a:p>
          <a:p>
            <a:r>
              <a:rPr lang="en-US" sz="1050" dirty="0">
                <a:hlinkClick r:id="rId9"/>
              </a:rPr>
              <a:t>github.com/</a:t>
            </a:r>
            <a:r>
              <a:rPr lang="en-US" sz="1050" dirty="0" err="1">
                <a:hlinkClick r:id="rId9"/>
              </a:rPr>
              <a:t>SteveLasker</a:t>
            </a:r>
            <a:r>
              <a:rPr lang="en-US" sz="1050" dirty="0">
                <a:hlinkClick r:id="rId9"/>
              </a:rPr>
              <a:t>/presentations</a:t>
            </a:r>
            <a:endParaRPr lang="en-US" sz="105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68580" y="4673910"/>
            <a:ext cx="156935" cy="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" y="4487089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6" y="4817029"/>
            <a:ext cx="79879" cy="79879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112153" y="4340230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446855-5139-476F-9EAB-791188F0D6FE}"/>
              </a:ext>
            </a:extLst>
          </p:cNvPr>
          <p:cNvSpPr txBox="1"/>
          <p:nvPr/>
        </p:nvSpPr>
        <p:spPr>
          <a:xfrm>
            <a:off x="6387544" y="3684763"/>
            <a:ext cx="457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Thank You</a:t>
            </a:r>
            <a:endParaRPr lang="en-US" sz="1350" dirty="0"/>
          </a:p>
        </p:txBody>
      </p:sp>
      <p:pic>
        <p:nvPicPr>
          <p:cNvPr id="16" name="Picture 2" descr="Image result for blog logo">
            <a:extLst>
              <a:ext uri="{FF2B5EF4-FFF2-40B4-BE49-F238E27FC236}">
                <a16:creationId xmlns:a16="http://schemas.microsoft.com/office/drawing/2014/main" id="{E2A93407-8188-4A56-8E86-148EF5864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2670633" y="4673910"/>
            <a:ext cx="156935" cy="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twitter logo">
            <a:extLst>
              <a:ext uri="{FF2B5EF4-FFF2-40B4-BE49-F238E27FC236}">
                <a16:creationId xmlns:a16="http://schemas.microsoft.com/office/drawing/2014/main" id="{D0AF5749-199F-4744-8BBA-B988684D9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06" y="4487089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DBC2484-F2C1-43F9-B745-CF04322C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9" y="4817029"/>
            <a:ext cx="79879" cy="79879"/>
          </a:xfrm>
          <a:prstGeom prst="rect">
            <a:avLst/>
          </a:prstGeom>
        </p:spPr>
      </p:pic>
      <p:pic>
        <p:nvPicPr>
          <p:cNvPr id="20" name="Picture 6" descr="Image result for email logo">
            <a:extLst>
              <a:ext uri="{FF2B5EF4-FFF2-40B4-BE49-F238E27FC236}">
                <a16:creationId xmlns:a16="http://schemas.microsoft.com/office/drawing/2014/main" id="{086C91CB-5B30-46DE-A32C-6A3A45298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2714206" y="4340230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BD6066-2A02-43C1-8E78-01D32A728858}"/>
              </a:ext>
            </a:extLst>
          </p:cNvPr>
          <p:cNvSpPr txBox="1"/>
          <p:nvPr/>
        </p:nvSpPr>
        <p:spPr>
          <a:xfrm>
            <a:off x="2761604" y="3762132"/>
            <a:ext cx="2368061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Justin Cormack</a:t>
            </a:r>
          </a:p>
          <a:p>
            <a:r>
              <a:rPr lang="en-US" sz="1050" dirty="0"/>
              <a:t>CTO</a:t>
            </a:r>
          </a:p>
          <a:p>
            <a:r>
              <a:rPr lang="en-US" sz="1050" dirty="0"/>
              <a:t>Docker</a:t>
            </a:r>
          </a:p>
          <a:p>
            <a:r>
              <a:rPr lang="en-US" sz="825" dirty="0">
                <a:hlinkClick r:id="rId14"/>
              </a:rPr>
              <a:t>justin@docker.com</a:t>
            </a:r>
            <a:endParaRPr lang="en-US" sz="825" dirty="0"/>
          </a:p>
          <a:p>
            <a:r>
              <a:rPr lang="en-US" sz="1050" dirty="0"/>
              <a:t>@JustinCormack</a:t>
            </a:r>
          </a:p>
          <a:p>
            <a:r>
              <a:rPr lang="en-US" sz="1050" dirty="0">
                <a:hlinkClick r:id="rId15"/>
              </a:rPr>
              <a:t>cloudatomiclab.com</a:t>
            </a:r>
            <a:endParaRPr lang="en-US" sz="1050" dirty="0"/>
          </a:p>
          <a:p>
            <a:r>
              <a:rPr lang="en-US" sz="1050" dirty="0">
                <a:hlinkClick r:id="rId16"/>
              </a:rPr>
              <a:t>github.com/</a:t>
            </a:r>
            <a:r>
              <a:rPr lang="en-US" sz="1050" dirty="0" err="1">
                <a:hlinkClick r:id="rId16"/>
              </a:rPr>
              <a:t>justincormack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40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C45D53-3904-49EA-88E5-A6CD29022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Artifact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4F469-5B1E-4F83-BC71-770D5B04B5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1165" y="2571750"/>
            <a:ext cx="7296912" cy="1047861"/>
          </a:xfrm>
        </p:spPr>
        <p:txBody>
          <a:bodyPr/>
          <a:lstStyle/>
          <a:p>
            <a:r>
              <a:rPr lang="en-US" dirty="0"/>
              <a:t>Extending Artifacts to support Supply Chain Reference Types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136CA-9359-482A-A9EC-A031EF54803C}"/>
              </a:ext>
            </a:extLst>
          </p:cNvPr>
          <p:cNvSpPr txBox="1"/>
          <p:nvPr/>
        </p:nvSpPr>
        <p:spPr>
          <a:xfrm>
            <a:off x="388397" y="3629007"/>
            <a:ext cx="236806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Steve Lasker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Program Manager / Architect</a:t>
            </a:r>
          </a:p>
          <a:p>
            <a:r>
              <a:rPr lang="en-US" sz="1050" dirty="0">
                <a:solidFill>
                  <a:schemeClr val="bg1"/>
                </a:solidFill>
              </a:rPr>
              <a:t>Azure Container Registries</a:t>
            </a:r>
          </a:p>
          <a:p>
            <a:r>
              <a:rPr lang="en-US" sz="825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825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SteveLasker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0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twitter logo">
            <a:extLst>
              <a:ext uri="{FF2B5EF4-FFF2-40B4-BE49-F238E27FC236}">
                <a16:creationId xmlns:a16="http://schemas.microsoft.com/office/drawing/2014/main" id="{26867835-11AC-46A5-AE71-C723D6C6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4" y="4356313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972B029-CCC7-49A2-B006-EF8442C6E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7" y="4686253"/>
            <a:ext cx="79879" cy="79879"/>
          </a:xfrm>
          <a:prstGeom prst="rect">
            <a:avLst/>
          </a:prstGeom>
        </p:spPr>
      </p:pic>
      <p:pic>
        <p:nvPicPr>
          <p:cNvPr id="1030" name="Picture 6" descr="Image result for email logo">
            <a:extLst>
              <a:ext uri="{FF2B5EF4-FFF2-40B4-BE49-F238E27FC236}">
                <a16:creationId xmlns:a16="http://schemas.microsoft.com/office/drawing/2014/main" id="{C706FC40-82B5-4BA3-907F-96945057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14974" y="4209454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40FA49-49B1-4941-86FF-FE7CD566C0F9}"/>
              </a:ext>
            </a:extLst>
          </p:cNvPr>
          <p:cNvGrpSpPr/>
          <p:nvPr/>
        </p:nvGrpSpPr>
        <p:grpSpPr>
          <a:xfrm>
            <a:off x="1141484" y="1374580"/>
            <a:ext cx="764100" cy="697448"/>
            <a:chOff x="1267124" y="1374580"/>
            <a:chExt cx="764100" cy="6974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54B9FB-04C3-42ED-A341-731CD7092E7D}"/>
                </a:ext>
              </a:extLst>
            </p:cNvPr>
            <p:cNvSpPr/>
            <p:nvPr/>
          </p:nvSpPr>
          <p:spPr>
            <a:xfrm>
              <a:off x="1267124" y="1374580"/>
              <a:ext cx="764100" cy="69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7F8AA276-1271-488A-94DA-ED098906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9729" y="1383976"/>
              <a:ext cx="678656" cy="6786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6549D64-BC34-4EEC-90FA-BA3F62A8C7AE}"/>
              </a:ext>
            </a:extLst>
          </p:cNvPr>
          <p:cNvSpPr txBox="1"/>
          <p:nvPr/>
        </p:nvSpPr>
        <p:spPr>
          <a:xfrm>
            <a:off x="3095786" y="3629007"/>
            <a:ext cx="2368061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Justin Cormack</a:t>
            </a:r>
          </a:p>
          <a:p>
            <a:r>
              <a:rPr lang="en-US" sz="1050" dirty="0">
                <a:solidFill>
                  <a:schemeClr val="bg1"/>
                </a:solidFill>
              </a:rPr>
              <a:t>CTO</a:t>
            </a:r>
          </a:p>
          <a:p>
            <a:r>
              <a:rPr lang="en-US" sz="1050" dirty="0">
                <a:solidFill>
                  <a:schemeClr val="bg1"/>
                </a:solidFill>
              </a:rPr>
              <a:t>Docker</a:t>
            </a:r>
          </a:p>
          <a:p>
            <a:r>
              <a:rPr lang="en-US" sz="825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justin@docker.com</a:t>
            </a:r>
            <a:r>
              <a:rPr lang="en-US" sz="825" dirty="0">
                <a:solidFill>
                  <a:schemeClr val="bg1"/>
                </a:solidFill>
              </a:rPr>
              <a:t> </a:t>
            </a:r>
          </a:p>
          <a:p>
            <a:r>
              <a:rPr lang="en-US" sz="1050" dirty="0">
                <a:solidFill>
                  <a:schemeClr val="bg1"/>
                </a:solidFill>
              </a:rPr>
              <a:t>@justincormack</a:t>
            </a:r>
          </a:p>
          <a:p>
            <a:r>
              <a:rPr lang="en-US" sz="105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cloudatomiclab.com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05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justincormack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5" name="Picture 4" descr="Image result for twitter logo">
            <a:extLst>
              <a:ext uri="{FF2B5EF4-FFF2-40B4-BE49-F238E27FC236}">
                <a16:creationId xmlns:a16="http://schemas.microsoft.com/office/drawing/2014/main" id="{8290EA7D-8865-4E30-BB7C-8474A772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3" y="4356313"/>
            <a:ext cx="120262" cy="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F6DFC359-3EEB-414A-8D11-B65DDE328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46" y="4686253"/>
            <a:ext cx="79879" cy="79879"/>
          </a:xfrm>
          <a:prstGeom prst="rect">
            <a:avLst/>
          </a:prstGeom>
        </p:spPr>
      </p:pic>
      <p:pic>
        <p:nvPicPr>
          <p:cNvPr id="18" name="Picture 6" descr="Image result for email logo">
            <a:extLst>
              <a:ext uri="{FF2B5EF4-FFF2-40B4-BE49-F238E27FC236}">
                <a16:creationId xmlns:a16="http://schemas.microsoft.com/office/drawing/2014/main" id="{7BC884BC-34C3-4427-A1DD-25E99513C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3022363" y="4209454"/>
            <a:ext cx="113362" cy="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12E822-BAB2-409B-90FB-6DACAEB76651}"/>
              </a:ext>
            </a:extLst>
          </p:cNvPr>
          <p:cNvSpPr txBox="1"/>
          <p:nvPr/>
        </p:nvSpPr>
        <p:spPr>
          <a:xfrm>
            <a:off x="219075" y="4524800"/>
            <a:ext cx="204223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600" b="1" dirty="0">
                <a:solidFill>
                  <a:sysClr val="windowText" lastClr="000000"/>
                </a:solidFill>
              </a:rPr>
              <a:t>.blog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D1A3-B34B-4AC4-A9A1-80FA1E4656BD}"/>
              </a:ext>
            </a:extLst>
          </p:cNvPr>
          <p:cNvSpPr txBox="1"/>
          <p:nvPr/>
        </p:nvSpPr>
        <p:spPr>
          <a:xfrm>
            <a:off x="2931502" y="4525225"/>
            <a:ext cx="204223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600" b="1" dirty="0">
                <a:solidFill>
                  <a:sysClr val="windowText" lastClr="000000"/>
                </a:solidFill>
              </a:rPr>
              <a:t>.blog</a:t>
            </a:r>
          </a:p>
        </p:txBody>
      </p:sp>
    </p:spTree>
    <p:extLst>
      <p:ext uri="{BB962C8B-B14F-4D97-AF65-F5344CB8AC3E}">
        <p14:creationId xmlns:p14="http://schemas.microsoft.com/office/powerpoint/2010/main" val="13467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1BC2-8160-4F75-B34C-40F857CA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7125"/>
            <a:ext cx="8013700" cy="10096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4200" dirty="0">
                <a:solidFill>
                  <a:schemeClr val="tx1"/>
                </a:solidFill>
                <a:latin typeface="+mj-lt"/>
                <a:cs typeface="+mj-cs"/>
              </a:rPr>
              <a:t>Enabling the Supply Chain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40812B-CCB3-49ED-BF17-20B18AC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823" y="2171893"/>
            <a:ext cx="7274355" cy="23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C969-85BE-43DA-BE86-9A231612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Software Bill of Materials (</a:t>
            </a:r>
            <a:r>
              <a:rPr lang="en-US" dirty="0" err="1"/>
              <a:t>SBoMs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SPDX, </a:t>
            </a:r>
            <a:r>
              <a:rPr lang="en-US" dirty="0" err="1"/>
              <a:t>CycloneDX</a:t>
            </a:r>
            <a:r>
              <a:rPr lang="en-US" dirty="0"/>
              <a:t>, …</a:t>
            </a:r>
          </a:p>
          <a:p>
            <a:r>
              <a:rPr lang="en-US" dirty="0"/>
              <a:t>Security Scan Results, (list of vulnerabilities, at a point in time)</a:t>
            </a:r>
          </a:p>
          <a:p>
            <a:pPr lvl="1"/>
            <a:r>
              <a:rPr lang="en-US" dirty="0"/>
              <a:t>Formats starting to evolve (</a:t>
            </a:r>
            <a:r>
              <a:rPr lang="en-US" dirty="0" err="1">
                <a:hlinkClick r:id="rId2"/>
              </a:rPr>
              <a:t>ossf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wg</a:t>
            </a:r>
            <a:r>
              <a:rPr lang="en-US" dirty="0">
                <a:hlinkClick r:id="rId2"/>
              </a:rPr>
              <a:t>-vulnerability-disclosures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will exist</a:t>
            </a:r>
          </a:p>
          <a:p>
            <a:r>
              <a:rPr lang="en-US" dirty="0"/>
              <a:t>GPL Source, optionally including the source used to build the artifact</a:t>
            </a:r>
          </a:p>
          <a:p>
            <a:r>
              <a:rPr lang="en-US" dirty="0"/>
              <a:t>Signatures: proof of identity, by trusted providers, delivered end to end</a:t>
            </a:r>
          </a:p>
          <a:p>
            <a:r>
              <a:rPr lang="en-US" dirty="0"/>
              <a:t>Anything that can be represented as collections of one or more files</a:t>
            </a:r>
          </a:p>
          <a:p>
            <a:pPr lvl="1"/>
            <a:r>
              <a:rPr lang="en-US" dirty="0"/>
              <a:t>Can be multiple collections of files as well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05322-0076-4295-94CB-4EC3CEA9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94" y="237383"/>
            <a:ext cx="7347625" cy="717888"/>
          </a:xfrm>
        </p:spPr>
        <p:txBody>
          <a:bodyPr/>
          <a:lstStyle/>
          <a:p>
            <a:r>
              <a:rPr lang="en-US" dirty="0"/>
              <a:t>What are the Supply Chain Artifact Types</a:t>
            </a:r>
          </a:p>
        </p:txBody>
      </p:sp>
    </p:spTree>
    <p:extLst>
      <p:ext uri="{BB962C8B-B14F-4D97-AF65-F5344CB8AC3E}">
        <p14:creationId xmlns:p14="http://schemas.microsoft.com/office/powerpoint/2010/main" val="30641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493BC-DE51-4921-8AD3-1D219C28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191" y="3520053"/>
            <a:ext cx="4990809" cy="162344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D1F9-6EC8-4F12-97E1-96F526CF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Artifacts are copied across environments </a:t>
            </a:r>
          </a:p>
          <a:p>
            <a:pPr lvl="1"/>
            <a:r>
              <a:rPr lang="en-US" sz="1475" dirty="0"/>
              <a:t>Pubic </a:t>
            </a:r>
            <a:r>
              <a:rPr lang="en-US" sz="1475" dirty="0">
                <a:sym typeface="Wingdings" panose="05000000000000000000" pitchFamily="2" charset="2"/>
              </a:rPr>
              <a:t> Shared Internal  Dev  Staging  Prod</a:t>
            </a:r>
            <a:endParaRPr lang="en-US" sz="1475" dirty="0"/>
          </a:p>
          <a:p>
            <a:r>
              <a:rPr lang="en-US" sz="2100" dirty="0"/>
              <a:t>Many of these destinations are within restricted networks (</a:t>
            </a:r>
            <a:r>
              <a:rPr lang="en-US" sz="2100" dirty="0" err="1"/>
              <a:t>Vnets</a:t>
            </a:r>
            <a:r>
              <a:rPr lang="en-US" sz="2100" dirty="0"/>
              <a:t>)</a:t>
            </a:r>
          </a:p>
          <a:p>
            <a:r>
              <a:rPr lang="en-US" sz="2100" dirty="0"/>
              <a:t>The supply chain objects should travel with the artifacts</a:t>
            </a:r>
          </a:p>
          <a:p>
            <a:r>
              <a:rPr lang="en-US" sz="2100" dirty="0"/>
              <a:t>Enabling evaluation and validation of the supply chain objects, where the content is consumed from</a:t>
            </a:r>
          </a:p>
          <a:p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C0D5F-314A-4CD5-BD78-B521D68C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Challenges</a:t>
            </a:r>
          </a:p>
        </p:txBody>
      </p:sp>
    </p:spTree>
    <p:extLst>
      <p:ext uri="{BB962C8B-B14F-4D97-AF65-F5344CB8AC3E}">
        <p14:creationId xmlns:p14="http://schemas.microsoft.com/office/powerpoint/2010/main" val="41272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1DFA4B-EC2D-48A0-8BC5-203D7051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5" y="2073443"/>
            <a:ext cx="914609" cy="91460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6" y="1752492"/>
            <a:ext cx="1408947" cy="14676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0348" y="4417239"/>
            <a:ext cx="638775" cy="638775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6796399" y="3582666"/>
            <a:ext cx="692724" cy="701103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01" y="3582666"/>
            <a:ext cx="701103" cy="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1612" y="4344885"/>
            <a:ext cx="783482" cy="783482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5150824" y="4383011"/>
            <a:ext cx="642938" cy="7072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3956153" y="985555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35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76" y="2073443"/>
            <a:ext cx="914609" cy="91460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5774712" y="2218358"/>
            <a:ext cx="642938" cy="707231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29" y="2193927"/>
            <a:ext cx="701103" cy="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5749819" y="2180196"/>
            <a:ext cx="692724" cy="701103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440" y="2139006"/>
            <a:ext cx="783482" cy="783482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875" y="2197172"/>
            <a:ext cx="638775" cy="638775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50" y="2472032"/>
            <a:ext cx="353227" cy="1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91" y="2481204"/>
            <a:ext cx="500343" cy="12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67" y="2462336"/>
            <a:ext cx="455009" cy="1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50" y="2476329"/>
            <a:ext cx="317003" cy="1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99" y="2468880"/>
            <a:ext cx="383872" cy="17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5880260" y="2462336"/>
            <a:ext cx="536351" cy="1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1776" y="1709831"/>
            <a:ext cx="1578572" cy="1585715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3266370" y="1887959"/>
            <a:ext cx="122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</a:t>
            </a:r>
            <a:r>
              <a:rPr lang="en-US" sz="2400" dirty="0"/>
              <a:t>et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dirty="0"/>
              <a:t>nother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</a:t>
            </a:r>
            <a:r>
              <a:rPr lang="en-US" sz="2400" dirty="0"/>
              <a:t>torage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</a:t>
            </a:r>
            <a:r>
              <a:rPr lang="en-US" sz="24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3262180" y="188558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  <a:endParaRPr lang="en-US" sz="24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3268483" y="225703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3269393" y="2616721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</a:t>
            </a:r>
            <a:endParaRPr lang="en-US" sz="24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3270644" y="2988052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</a:t>
            </a:r>
            <a:endParaRPr lang="en-US" sz="24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3010054" y="1550220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!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329565" y="984644"/>
            <a:ext cx="374088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640168" cy="3146823"/>
          </a:xfrm>
        </p:spPr>
        <p:txBody>
          <a:bodyPr>
            <a:normAutofit/>
          </a:bodyPr>
          <a:lstStyle/>
          <a:p>
            <a:r>
              <a:rPr lang="en-US" sz="2000" dirty="0"/>
              <a:t>Registries are ubiquitous across all cloud providers </a:t>
            </a:r>
          </a:p>
          <a:p>
            <a:pPr lvl="1"/>
            <a:r>
              <a:rPr lang="en-US" sz="2000" dirty="0"/>
              <a:t>Cloud, On-Prem, IoT</a:t>
            </a:r>
          </a:p>
          <a:p>
            <a:r>
              <a:rPr lang="en-US" sz="2000" dirty="0"/>
              <a:t>Support performance, reliability, security capabilities from dev-prod</a:t>
            </a:r>
          </a:p>
          <a:p>
            <a:endParaRPr lang="en-US" sz="2400" dirty="0"/>
          </a:p>
          <a:p>
            <a:r>
              <a:rPr lang="en-US" sz="2000" b="1" i="1" dirty="0"/>
              <a:t>Users </a:t>
            </a:r>
            <a:r>
              <a:rPr lang="en-US" sz="2000" dirty="0"/>
              <a:t>want fewer services to run, configure &amp; maintain</a:t>
            </a:r>
          </a:p>
          <a:p>
            <a:r>
              <a:rPr lang="en-US" sz="2000" b="1" i="1" dirty="0"/>
              <a:t>Artifact authors </a:t>
            </a:r>
            <a:r>
              <a:rPr lang="en-US" sz="2000" dirty="0"/>
              <a:t>want to focus on their thing</a:t>
            </a:r>
          </a:p>
          <a:p>
            <a:pPr lvl="1"/>
            <a:r>
              <a:rPr lang="en-US" sz="1600" i="1" dirty="0"/>
              <a:t>Does the SPDX Community want to design, spec, build, service an SPDX Service?</a:t>
            </a:r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&amp; Reference Types</a:t>
            </a:r>
          </a:p>
        </p:txBody>
      </p:sp>
    </p:spTree>
    <p:extLst>
      <p:ext uri="{BB962C8B-B14F-4D97-AF65-F5344CB8AC3E}">
        <p14:creationId xmlns:p14="http://schemas.microsoft.com/office/powerpoint/2010/main" val="32670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63544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artifacts exist, and none should have to create YASS</a:t>
            </a:r>
            <a:r>
              <a:rPr lang="en-US" sz="1500" baseline="50000" dirty="0"/>
              <a:t>1</a:t>
            </a:r>
            <a:endParaRPr lang="en-US" baseline="50000" dirty="0"/>
          </a:p>
          <a:p>
            <a:pPr>
              <a:lnSpc>
                <a:spcPct val="120000"/>
              </a:lnSpc>
            </a:pPr>
            <a:r>
              <a:rPr lang="en-US" dirty="0"/>
              <a:t>Persisted alongside the subject artifact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Solves the discovery problem &amp; network isolated/air-gapped environments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Reference Types artifacts can be copied with the target artifact</a:t>
            </a:r>
          </a:p>
          <a:p>
            <a:pPr>
              <a:lnSpc>
                <a:spcPct val="120000"/>
              </a:lnSpc>
            </a:pPr>
            <a:r>
              <a:rPr lang="en-US" dirty="0"/>
              <a:t>Associated with, but separable from the target artifact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Solves the trojan horse validation challenge</a:t>
            </a:r>
          </a:p>
          <a:p>
            <a:pPr>
              <a:lnSpc>
                <a:spcPct val="120000"/>
              </a:lnSpc>
            </a:pPr>
            <a:r>
              <a:rPr lang="en-US" dirty="0"/>
              <a:t>Target artifact must not change when adding new artifacts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sz="1900" dirty="0">
                <a:latin typeface="Consolas" panose="020B0609020204030204" pitchFamily="49" charset="0"/>
              </a:rPr>
              <a:t>  docker pull mcr.microsoft.com/dotnet/runtime:5.0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sv-SE" sz="1900" dirty="0">
                <a:latin typeface="Consolas" panose="020B0609020204030204" pitchFamily="49" charset="0"/>
              </a:rPr>
              <a:t>  docker pull mcr.microsoft.com/dotnet/runtime@sha256:ca9c27f79cfc669d74befcd93f</a:t>
            </a:r>
            <a:endParaRPr lang="en-US" sz="1900" dirty="0"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Helm chart references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7397790" y="4869657"/>
            <a:ext cx="3388658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1- YASS- </a:t>
            </a:r>
            <a:r>
              <a:rPr lang="en-US" sz="788" b="1" dirty="0"/>
              <a:t>Y</a:t>
            </a:r>
            <a:r>
              <a:rPr lang="en-US" sz="788" dirty="0"/>
              <a:t>et </a:t>
            </a:r>
            <a:r>
              <a:rPr lang="en-US" sz="788" b="1" dirty="0"/>
              <a:t>A</a:t>
            </a:r>
            <a:r>
              <a:rPr lang="en-US" sz="788" dirty="0"/>
              <a:t>nother </a:t>
            </a:r>
            <a:r>
              <a:rPr lang="en-US" sz="788" b="1" dirty="0"/>
              <a:t>S</a:t>
            </a:r>
            <a:r>
              <a:rPr lang="en-US" sz="788" dirty="0"/>
              <a:t>torage </a:t>
            </a:r>
            <a:r>
              <a:rPr lang="en-US" sz="788" b="1" dirty="0"/>
              <a:t>S</a:t>
            </a:r>
            <a:r>
              <a:rPr lang="en-US" sz="788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8044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ED7EEE2E-67F5-4254-8B50-1F9AC5455064}"/>
              </a:ext>
            </a:extLst>
          </p:cNvPr>
          <p:cNvSpPr/>
          <p:nvPr/>
        </p:nvSpPr>
        <p:spPr>
          <a:xfrm>
            <a:off x="5833605" y="1318698"/>
            <a:ext cx="2951167" cy="3782607"/>
          </a:xfrm>
          <a:prstGeom prst="rect">
            <a:avLst/>
          </a:prstGeom>
          <a:solidFill>
            <a:schemeClr val="bg1"/>
          </a:solidFill>
          <a:ln w="38100">
            <a:solidFill>
              <a:srgbClr val="262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E9E89-EC58-46B7-9D78-D1AB512F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Artifact: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91B4-7C53-454C-8FF7-FFD0D8EA8C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0013"/>
            <a:ext cx="4935538" cy="3262312"/>
          </a:xfrm>
        </p:spPr>
        <p:txBody>
          <a:bodyPr/>
          <a:lstStyle/>
          <a:p>
            <a:r>
              <a:rPr lang="en-US" sz="2000" dirty="0"/>
              <a:t>Reference Types enable adding objects, which refer to a target artifact</a:t>
            </a:r>
          </a:p>
          <a:p>
            <a:endParaRPr lang="en-US" sz="2000" dirty="0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512C1D6B-CF2D-4566-B1A7-91FC1CDB1401}"/>
              </a:ext>
            </a:extLst>
          </p:cNvPr>
          <p:cNvSpPr/>
          <p:nvPr/>
        </p:nvSpPr>
        <p:spPr>
          <a:xfrm rot="10800000">
            <a:off x="6045240" y="232805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0" name="Net-monitor">
            <a:extLst>
              <a:ext uri="{FF2B5EF4-FFF2-40B4-BE49-F238E27FC236}">
                <a16:creationId xmlns:a16="http://schemas.microsoft.com/office/drawing/2014/main" id="{B7378457-C31F-42AF-B265-92DC2F9AD482}"/>
              </a:ext>
            </a:extLst>
          </p:cNvPr>
          <p:cNvGrpSpPr/>
          <p:nvPr/>
        </p:nvGrpSpPr>
        <p:grpSpPr>
          <a:xfrm>
            <a:off x="5958098" y="1542875"/>
            <a:ext cx="1924323" cy="860699"/>
            <a:chOff x="8600004" y="1385294"/>
            <a:chExt cx="2565765" cy="1147598"/>
          </a:xfrm>
        </p:grpSpPr>
        <p:sp>
          <p:nvSpPr>
            <p:cNvPr id="81" name="artifact-border">
              <a:extLst>
                <a:ext uri="{FF2B5EF4-FFF2-40B4-BE49-F238E27FC236}">
                  <a16:creationId xmlns:a16="http://schemas.microsoft.com/office/drawing/2014/main" id="{8681F1E6-F616-4BC1-A9DE-DC2B90889619}"/>
                </a:ext>
              </a:extLst>
            </p:cNvPr>
            <p:cNvSpPr/>
            <p:nvPr/>
          </p:nvSpPr>
          <p:spPr>
            <a:xfrm>
              <a:off x="8696945" y="1453378"/>
              <a:ext cx="2453678" cy="1079514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0E11F4-6F86-4D46-B58B-8E25C733732A}"/>
                </a:ext>
              </a:extLst>
            </p:cNvPr>
            <p:cNvGrpSpPr/>
            <p:nvPr/>
          </p:nvGrpSpPr>
          <p:grpSpPr>
            <a:xfrm>
              <a:off x="8600004" y="1385294"/>
              <a:ext cx="2565765" cy="1103099"/>
              <a:chOff x="6919893" y="798303"/>
              <a:chExt cx="2565765" cy="1103099"/>
            </a:xfrm>
          </p:grpSpPr>
          <p:sp>
            <p:nvSpPr>
              <p:cNvPr id="83" name="artifact-name">
                <a:extLst>
                  <a:ext uri="{FF2B5EF4-FFF2-40B4-BE49-F238E27FC236}">
                    <a16:creationId xmlns:a16="http://schemas.microsoft.com/office/drawing/2014/main" id="{DEF300B3-2EEE-4435-8FD3-66CE7CBFB1E6}"/>
                  </a:ext>
                </a:extLst>
              </p:cNvPr>
              <p:cNvSpPr txBox="1"/>
              <p:nvPr/>
            </p:nvSpPr>
            <p:spPr>
              <a:xfrm>
                <a:off x="7473996" y="819258"/>
                <a:ext cx="201166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350" dirty="0">
                    <a:solidFill>
                      <a:srgbClr val="000000"/>
                    </a:solidFill>
                    <a:latin typeface="Consolas"/>
                    <a:sym typeface="Consolas"/>
                    <a:rtl val="0"/>
                  </a:rPr>
                  <a:t>net-monitor:v1</a:t>
                </a:r>
              </a:p>
            </p:txBody>
          </p:sp>
          <p:sp>
            <p:nvSpPr>
              <p:cNvPr id="84" name="artifact-mask">
                <a:extLst>
                  <a:ext uri="{FF2B5EF4-FFF2-40B4-BE49-F238E27FC236}">
                    <a16:creationId xmlns:a16="http://schemas.microsoft.com/office/drawing/2014/main" id="{19EF64D1-043F-4EF8-8D39-6D48AC2363EF}"/>
                  </a:ext>
                </a:extLst>
              </p:cNvPr>
              <p:cNvSpPr/>
              <p:nvPr/>
            </p:nvSpPr>
            <p:spPr>
              <a:xfrm>
                <a:off x="6919893" y="798303"/>
                <a:ext cx="657236" cy="400050"/>
              </a:xfrm>
              <a:custGeom>
                <a:avLst/>
                <a:gdLst>
                  <a:gd name="connsiteX0" fmla="*/ 488999 w 609601"/>
                  <a:gd name="connsiteY0" fmla="*/ -72 h 400050"/>
                  <a:gd name="connsiteX1" fmla="*/ 604633 w 609601"/>
                  <a:gd name="connsiteY1" fmla="*/ 89882 h 400050"/>
                  <a:gd name="connsiteX2" fmla="*/ 609396 w 609601"/>
                  <a:gd name="connsiteY2" fmla="*/ 331331 h 400050"/>
                  <a:gd name="connsiteX3" fmla="*/ 101808 w 609601"/>
                  <a:gd name="connsiteY3" fmla="*/ 399978 h 400050"/>
                  <a:gd name="connsiteX4" fmla="*/ 272 w 609601"/>
                  <a:gd name="connsiteY4" fmla="*/ 324226 h 400050"/>
                  <a:gd name="connsiteX5" fmla="*/ 272 w 609601"/>
                  <a:gd name="connsiteY5" fmla="*/ 68575 h 400050"/>
                  <a:gd name="connsiteX6" fmla="*/ 488999 w 609601"/>
                  <a:gd name="connsiteY6" fmla="*/ -72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1" h="400050">
                    <a:moveTo>
                      <a:pt x="488999" y="-72"/>
                    </a:moveTo>
                    <a:lnTo>
                      <a:pt x="604633" y="89882"/>
                    </a:lnTo>
                    <a:cubicBezTo>
                      <a:pt x="606253" y="170368"/>
                      <a:pt x="607776" y="250845"/>
                      <a:pt x="609396" y="331331"/>
                    </a:cubicBezTo>
                    <a:lnTo>
                      <a:pt x="101808" y="399978"/>
                    </a:lnTo>
                    <a:lnTo>
                      <a:pt x="272" y="324226"/>
                    </a:lnTo>
                    <a:cubicBezTo>
                      <a:pt x="-1347" y="242168"/>
                      <a:pt x="1796" y="150642"/>
                      <a:pt x="272" y="68575"/>
                    </a:cubicBezTo>
                    <a:lnTo>
                      <a:pt x="488999" y="-7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pic>
            <p:nvPicPr>
              <p:cNvPr id="85" name="Container Image">
                <a:extLst>
                  <a:ext uri="{FF2B5EF4-FFF2-40B4-BE49-F238E27FC236}">
                    <a16:creationId xmlns:a16="http://schemas.microsoft.com/office/drawing/2014/main" id="{1370088A-9D26-4FE0-A76C-F0EBC6004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5673" b="15673"/>
              <a:stretch/>
            </p:blipFill>
            <p:spPr>
              <a:xfrm>
                <a:off x="6940697" y="798303"/>
                <a:ext cx="590498" cy="405396"/>
              </a:xfrm>
              <a:prstGeom prst="rect">
                <a:avLst/>
              </a:prstGeom>
            </p:spPr>
          </p:pic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FD763559-3497-4C97-9A2A-CE204C1C377F}"/>
                  </a:ext>
                </a:extLst>
              </p:cNvPr>
              <p:cNvSpPr/>
              <p:nvPr/>
            </p:nvSpPr>
            <p:spPr>
              <a:xfrm rot="10800000">
                <a:off x="7020886" y="1113334"/>
                <a:ext cx="105537" cy="90980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Sig Label">
                <a:extLst>
                  <a:ext uri="{FF2B5EF4-FFF2-40B4-BE49-F238E27FC236}">
                    <a16:creationId xmlns:a16="http://schemas.microsoft.com/office/drawing/2014/main" id="{329F68D9-8FD1-4543-9E2F-23F2BA6469AE}"/>
                  </a:ext>
                </a:extLst>
              </p:cNvPr>
              <p:cNvSpPr txBox="1"/>
              <p:nvPr/>
            </p:nvSpPr>
            <p:spPr>
              <a:xfrm>
                <a:off x="7380125" y="1530231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layer1 (blob)</a:t>
                </a:r>
                <a:endParaRPr lang="en-US" sz="788" dirty="0"/>
              </a:p>
            </p:txBody>
          </p:sp>
          <p:sp>
            <p:nvSpPr>
              <p:cNvPr id="88" name="Sig Label">
                <a:extLst>
                  <a:ext uri="{FF2B5EF4-FFF2-40B4-BE49-F238E27FC236}">
                    <a16:creationId xmlns:a16="http://schemas.microsoft.com/office/drawing/2014/main" id="{989D0DD5-81F8-4C80-98EF-20B30AFBC67A}"/>
                  </a:ext>
                </a:extLst>
              </p:cNvPr>
              <p:cNvSpPr txBox="1"/>
              <p:nvPr/>
            </p:nvSpPr>
            <p:spPr>
              <a:xfrm>
                <a:off x="7371935" y="1739733"/>
                <a:ext cx="1595521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layer2 (blob)</a:t>
                </a:r>
                <a:endParaRPr lang="en-US" sz="788" dirty="0"/>
              </a:p>
            </p:txBody>
          </p: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DDA89BBB-1310-408A-AA9B-D5EDACF7C28E}"/>
                  </a:ext>
                </a:extLst>
              </p:cNvPr>
              <p:cNvCxnSpPr>
                <a:cxnSpLocks/>
                <a:stCxn id="87" idx="1"/>
                <a:endCxn id="85" idx="2"/>
              </p:cNvCxnSpPr>
              <p:nvPr/>
            </p:nvCxnSpPr>
            <p:spPr>
              <a:xfrm rot="10800000">
                <a:off x="7235946" y="1203700"/>
                <a:ext cx="144179" cy="407366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A07817DF-B8DF-4AD9-9C75-170AE11E6720}"/>
                  </a:ext>
                </a:extLst>
              </p:cNvPr>
              <p:cNvCxnSpPr>
                <a:cxnSpLocks/>
                <a:stCxn id="88" idx="1"/>
                <a:endCxn id="85" idx="2"/>
              </p:cNvCxnSpPr>
              <p:nvPr/>
            </p:nvCxnSpPr>
            <p:spPr>
              <a:xfrm rot="10800000">
                <a:off x="7235948" y="1203699"/>
                <a:ext cx="135988" cy="616869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Sig Label">
                <a:extLst>
                  <a:ext uri="{FF2B5EF4-FFF2-40B4-BE49-F238E27FC236}">
                    <a16:creationId xmlns:a16="http://schemas.microsoft.com/office/drawing/2014/main" id="{58859A11-2339-4108-8F92-FBDAC0AA7E65}"/>
                  </a:ext>
                </a:extLst>
              </p:cNvPr>
              <p:cNvSpPr txBox="1"/>
              <p:nvPr/>
            </p:nvSpPr>
            <p:spPr>
              <a:xfrm>
                <a:off x="7371935" y="1329739"/>
                <a:ext cx="1106512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/>
                  <a:t>config (blob)</a:t>
                </a:r>
                <a:endParaRPr lang="en-US" sz="788" dirty="0"/>
              </a:p>
            </p:txBody>
          </p:sp>
          <p:cxnSp>
            <p:nvCxnSpPr>
              <p:cNvPr id="92" name="Connector: Elbow 91">
                <a:extLst>
                  <a:ext uri="{FF2B5EF4-FFF2-40B4-BE49-F238E27FC236}">
                    <a16:creationId xmlns:a16="http://schemas.microsoft.com/office/drawing/2014/main" id="{0E57F0A1-FB50-4655-AA2B-CDC16DD944AD}"/>
                  </a:ext>
                </a:extLst>
              </p:cNvPr>
              <p:cNvCxnSpPr>
                <a:cxnSpLocks/>
                <a:stCxn id="91" idx="1"/>
                <a:endCxn id="85" idx="2"/>
              </p:cNvCxnSpPr>
              <p:nvPr/>
            </p:nvCxnSpPr>
            <p:spPr>
              <a:xfrm rot="10800000">
                <a:off x="7235948" y="1203699"/>
                <a:ext cx="135988" cy="206874"/>
              </a:xfrm>
              <a:prstGeom prst="bentConnector2">
                <a:avLst/>
              </a:prstGeom>
              <a:ln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Sig Label">
                <a:extLst>
                  <a:ext uri="{FF2B5EF4-FFF2-40B4-BE49-F238E27FC236}">
                    <a16:creationId xmlns:a16="http://schemas.microsoft.com/office/drawing/2014/main" id="{F63F92F6-E2AB-4605-9164-D96A896C838F}"/>
                  </a:ext>
                </a:extLst>
              </p:cNvPr>
              <p:cNvSpPr txBox="1"/>
              <p:nvPr/>
            </p:nvSpPr>
            <p:spPr>
              <a:xfrm>
                <a:off x="7587757" y="1121777"/>
                <a:ext cx="1858798" cy="161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88" b="1" dirty="0" err="1">
                    <a:solidFill>
                      <a:srgbClr val="FF0000"/>
                    </a:solidFill>
                  </a:rPr>
                  <a:t>mediaType</a:t>
                </a:r>
                <a:r>
                  <a:rPr lang="en-US" sz="788" b="1" dirty="0"/>
                  <a:t>: </a:t>
                </a:r>
                <a:r>
                  <a:rPr lang="en-US" sz="788" b="1" dirty="0" err="1">
                    <a:solidFill>
                      <a:srgbClr val="C00000"/>
                    </a:solidFill>
                  </a:rPr>
                  <a:t>oci.image.manifest</a:t>
                </a:r>
                <a:endParaRPr lang="en-US" sz="788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94" name="Wabbit-Networks Sig">
            <a:extLst>
              <a:ext uri="{FF2B5EF4-FFF2-40B4-BE49-F238E27FC236}">
                <a16:creationId xmlns:a16="http://schemas.microsoft.com/office/drawing/2014/main" id="{7AD0CA65-640C-42E0-8A65-E32BA663662E}"/>
              </a:ext>
            </a:extLst>
          </p:cNvPr>
          <p:cNvGrpSpPr/>
          <p:nvPr/>
        </p:nvGrpSpPr>
        <p:grpSpPr>
          <a:xfrm>
            <a:off x="6378142" y="2488097"/>
            <a:ext cx="2129457" cy="784505"/>
            <a:chOff x="9460153" y="3826108"/>
            <a:chExt cx="2839276" cy="1046006"/>
          </a:xfrm>
        </p:grpSpPr>
        <p:sp>
          <p:nvSpPr>
            <p:cNvPr id="95" name="artifact-border">
              <a:extLst>
                <a:ext uri="{FF2B5EF4-FFF2-40B4-BE49-F238E27FC236}">
                  <a16:creationId xmlns:a16="http://schemas.microsoft.com/office/drawing/2014/main" id="{43C78E36-BA80-4576-BA49-3B5BB5D2A044}"/>
                </a:ext>
              </a:extLst>
            </p:cNvPr>
            <p:cNvSpPr/>
            <p:nvPr/>
          </p:nvSpPr>
          <p:spPr>
            <a:xfrm>
              <a:off x="9536289" y="3894191"/>
              <a:ext cx="276314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96" name="Container Image">
              <a:extLst>
                <a:ext uri="{FF2B5EF4-FFF2-40B4-BE49-F238E27FC236}">
                  <a16:creationId xmlns:a16="http://schemas.microsoft.com/office/drawing/2014/main" id="{C83B7794-06BF-4105-BD18-A232B938E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BFB8DD8D-8025-46BE-827C-08CE1EA18AC8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artifact-name">
              <a:extLst>
                <a:ext uri="{FF2B5EF4-FFF2-40B4-BE49-F238E27FC236}">
                  <a16:creationId xmlns:a16="http://schemas.microsoft.com/office/drawing/2014/main" id="{5B0790C4-9E64-4F39-AB85-BD45BF205786}"/>
                </a:ext>
              </a:extLst>
            </p:cNvPr>
            <p:cNvSpPr txBox="1"/>
            <p:nvPr/>
          </p:nvSpPr>
          <p:spPr>
            <a:xfrm>
              <a:off x="9717241" y="3847063"/>
              <a:ext cx="211639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99" name="Sig Label">
              <a:extLst>
                <a:ext uri="{FF2B5EF4-FFF2-40B4-BE49-F238E27FC236}">
                  <a16:creationId xmlns:a16="http://schemas.microsoft.com/office/drawing/2014/main" id="{24181CE0-53E3-4F9F-8641-E6115A94E830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E2EDDE2F-332C-4FF7-8346-8447579A1C52}"/>
                </a:ext>
              </a:extLst>
            </p:cNvPr>
            <p:cNvCxnSpPr>
              <a:cxnSpLocks/>
              <a:stCxn id="99" idx="1"/>
              <a:endCxn id="104" idx="0"/>
            </p:cNvCxnSpPr>
            <p:nvPr/>
          </p:nvCxnSpPr>
          <p:spPr>
            <a:xfrm rot="10800000">
              <a:off x="9698241" y="3962105"/>
              <a:ext cx="302691" cy="558974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Sig Label">
              <a:extLst>
                <a:ext uri="{FF2B5EF4-FFF2-40B4-BE49-F238E27FC236}">
                  <a16:creationId xmlns:a16="http://schemas.microsoft.com/office/drawing/2014/main" id="{C73D9CDF-B866-4DB5-91C0-03F2CDBD93C1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02" name="Sig Label">
              <a:extLst>
                <a:ext uri="{FF2B5EF4-FFF2-40B4-BE49-F238E27FC236}">
                  <a16:creationId xmlns:a16="http://schemas.microsoft.com/office/drawing/2014/main" id="{A0DEB30F-FAD2-463D-A0E1-43FB7BB6567D}"/>
                </a:ext>
              </a:extLst>
            </p:cNvPr>
            <p:cNvSpPr txBox="1"/>
            <p:nvPr/>
          </p:nvSpPr>
          <p:spPr>
            <a:xfrm>
              <a:off x="9807829" y="4065101"/>
              <a:ext cx="2491600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srgbClr val="FF0000"/>
                  </a:solidFill>
                  <a:latin typeface="Calibri" panose="020F0502020204030204"/>
                </a:rPr>
                <a:t> 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F58211F8-08CF-427D-AA23-8BE27344DCAB}"/>
              </a:ext>
            </a:extLst>
          </p:cNvPr>
          <p:cNvCxnSpPr>
            <a:cxnSpLocks/>
            <a:stCxn id="101" idx="1"/>
            <a:endCxn id="79" idx="0"/>
          </p:cNvCxnSpPr>
          <p:nvPr/>
        </p:nvCxnSpPr>
        <p:spPr>
          <a:xfrm rot="10800000">
            <a:off x="6084816" y="2396291"/>
            <a:ext cx="699402" cy="779810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513E7E71-85A4-4B0F-BFA9-116859EB55EA}"/>
              </a:ext>
            </a:extLst>
          </p:cNvPr>
          <p:cNvSpPr/>
          <p:nvPr/>
        </p:nvSpPr>
        <p:spPr>
          <a:xfrm rot="10800000">
            <a:off x="6517132" y="2521859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A2356D2E-4538-4F51-AD21-F1759D9B78BB}"/>
              </a:ext>
            </a:extLst>
          </p:cNvPr>
          <p:cNvSpPr/>
          <p:nvPr/>
        </p:nvSpPr>
        <p:spPr>
          <a:xfrm rot="10800000">
            <a:off x="6445693" y="2521859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960FCB4D-24B3-4C0A-B75C-D38BA82200F0}"/>
              </a:ext>
            </a:extLst>
          </p:cNvPr>
          <p:cNvSpPr/>
          <p:nvPr/>
        </p:nvSpPr>
        <p:spPr>
          <a:xfrm rot="10800000">
            <a:off x="6447440" y="4089506"/>
            <a:ext cx="79153" cy="6823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7" name="Wabbit-Networks Sig">
            <a:extLst>
              <a:ext uri="{FF2B5EF4-FFF2-40B4-BE49-F238E27FC236}">
                <a16:creationId xmlns:a16="http://schemas.microsoft.com/office/drawing/2014/main" id="{6A09B33E-1720-48A2-9C75-338B85655C60}"/>
              </a:ext>
            </a:extLst>
          </p:cNvPr>
          <p:cNvGrpSpPr/>
          <p:nvPr/>
        </p:nvGrpSpPr>
        <p:grpSpPr>
          <a:xfrm>
            <a:off x="6391625" y="3363473"/>
            <a:ext cx="2042254" cy="778155"/>
            <a:chOff x="9481318" y="3834574"/>
            <a:chExt cx="2723007" cy="1037540"/>
          </a:xfrm>
        </p:grpSpPr>
        <p:sp>
          <p:nvSpPr>
            <p:cNvPr id="108" name="artifact-border">
              <a:extLst>
                <a:ext uri="{FF2B5EF4-FFF2-40B4-BE49-F238E27FC236}">
                  <a16:creationId xmlns:a16="http://schemas.microsoft.com/office/drawing/2014/main" id="{35EBF004-5541-454E-960C-8A2C04FC1F94}"/>
                </a:ext>
              </a:extLst>
            </p:cNvPr>
            <p:cNvSpPr/>
            <p:nvPr/>
          </p:nvSpPr>
          <p:spPr>
            <a:xfrm>
              <a:off x="9536289" y="3894191"/>
              <a:ext cx="2668036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F0835B58-E581-43C6-84D5-C692733DC0AE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artifact-name">
              <a:extLst>
                <a:ext uri="{FF2B5EF4-FFF2-40B4-BE49-F238E27FC236}">
                  <a16:creationId xmlns:a16="http://schemas.microsoft.com/office/drawing/2014/main" id="{85B10F3B-EC23-4C57-8BA7-BF07407FCD67}"/>
                </a:ext>
              </a:extLst>
            </p:cNvPr>
            <p:cNvSpPr txBox="1"/>
            <p:nvPr/>
          </p:nvSpPr>
          <p:spPr>
            <a:xfrm>
              <a:off x="9717241" y="3847063"/>
              <a:ext cx="121871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 err="1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SBoM</a:t>
              </a:r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 Document</a:t>
              </a:r>
            </a:p>
          </p:txBody>
        </p:sp>
        <p:sp>
          <p:nvSpPr>
            <p:cNvPr id="112" name="Sig Label">
              <a:extLst>
                <a:ext uri="{FF2B5EF4-FFF2-40B4-BE49-F238E27FC236}">
                  <a16:creationId xmlns:a16="http://schemas.microsoft.com/office/drawing/2014/main" id="{7C961923-DC5A-4834-A21D-8A2CBE13759E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 err="1"/>
                <a:t>sbom</a:t>
              </a:r>
              <a:r>
                <a:rPr lang="en-US" sz="788" b="1" dirty="0"/>
                <a:t> [blobs]</a:t>
              </a:r>
              <a:endParaRPr lang="en-US" sz="788" dirty="0"/>
            </a:p>
          </p:txBody>
        </p: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79A3D24D-3C71-4285-B5E3-2DE4F569EFDA}"/>
                </a:ext>
              </a:extLst>
            </p:cNvPr>
            <p:cNvCxnSpPr>
              <a:cxnSpLocks/>
              <a:stCxn id="112" idx="1"/>
              <a:endCxn id="109" idx="2"/>
            </p:cNvCxnSpPr>
            <p:nvPr/>
          </p:nvCxnSpPr>
          <p:spPr>
            <a:xfrm rot="10800000">
              <a:off x="9641105" y="4154359"/>
              <a:ext cx="359828" cy="366720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Sig Label">
              <a:extLst>
                <a:ext uri="{FF2B5EF4-FFF2-40B4-BE49-F238E27FC236}">
                  <a16:creationId xmlns:a16="http://schemas.microsoft.com/office/drawing/2014/main" id="{2046273C-24F5-4CCF-8ADA-726C58AEE203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15" name="Sig Label">
              <a:extLst>
                <a:ext uri="{FF2B5EF4-FFF2-40B4-BE49-F238E27FC236}">
                  <a16:creationId xmlns:a16="http://schemas.microsoft.com/office/drawing/2014/main" id="{68725108-28B2-4589-9640-47EC49D4009D}"/>
                </a:ext>
              </a:extLst>
            </p:cNvPr>
            <p:cNvSpPr txBox="1"/>
            <p:nvPr/>
          </p:nvSpPr>
          <p:spPr>
            <a:xfrm>
              <a:off x="9807829" y="4065101"/>
              <a:ext cx="2396496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org.spdx.sbom.v3</a:t>
              </a:r>
            </a:p>
          </p:txBody>
        </p:sp>
        <p:pic>
          <p:nvPicPr>
            <p:cNvPr id="109" name="Container Image">
              <a:extLst>
                <a:ext uri="{FF2B5EF4-FFF2-40B4-BE49-F238E27FC236}">
                  <a16:creationId xmlns:a16="http://schemas.microsoft.com/office/drawing/2014/main" id="{83651BFA-2B19-4C73-8215-6FF4873C4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4" r="34"/>
            <a:stretch/>
          </p:blipFill>
          <p:spPr>
            <a:xfrm>
              <a:off x="9481318" y="3834574"/>
              <a:ext cx="319571" cy="319785"/>
            </a:xfrm>
            <a:prstGeom prst="rect">
              <a:avLst/>
            </a:prstGeom>
          </p:spPr>
        </p:pic>
      </p:grp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A2631A6-B1D6-40BB-9BE8-B782EAF9F98B}"/>
              </a:ext>
            </a:extLst>
          </p:cNvPr>
          <p:cNvCxnSpPr>
            <a:cxnSpLocks/>
            <a:stCxn id="114" idx="1"/>
            <a:endCxn id="79" idx="0"/>
          </p:cNvCxnSpPr>
          <p:nvPr/>
        </p:nvCxnSpPr>
        <p:spPr>
          <a:xfrm rot="10800000">
            <a:off x="6084817" y="2396291"/>
            <a:ext cx="697015" cy="1648838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Wabbit-Networks Sig">
            <a:extLst>
              <a:ext uri="{FF2B5EF4-FFF2-40B4-BE49-F238E27FC236}">
                <a16:creationId xmlns:a16="http://schemas.microsoft.com/office/drawing/2014/main" id="{5EA7F37B-C339-4E0A-A97F-D370962D88C3}"/>
              </a:ext>
            </a:extLst>
          </p:cNvPr>
          <p:cNvGrpSpPr/>
          <p:nvPr/>
        </p:nvGrpSpPr>
        <p:grpSpPr>
          <a:xfrm>
            <a:off x="6671719" y="4226154"/>
            <a:ext cx="2046950" cy="784505"/>
            <a:chOff x="9460153" y="3826108"/>
            <a:chExt cx="2729266" cy="1046006"/>
          </a:xfrm>
        </p:grpSpPr>
        <p:sp>
          <p:nvSpPr>
            <p:cNvPr id="118" name="artifact-border">
              <a:extLst>
                <a:ext uri="{FF2B5EF4-FFF2-40B4-BE49-F238E27FC236}">
                  <a16:creationId xmlns:a16="http://schemas.microsoft.com/office/drawing/2014/main" id="{40A5259D-AA0B-43F8-BCB8-998AD929FE08}"/>
                </a:ext>
              </a:extLst>
            </p:cNvPr>
            <p:cNvSpPr/>
            <p:nvPr/>
          </p:nvSpPr>
          <p:spPr>
            <a:xfrm>
              <a:off x="9536289" y="3894191"/>
              <a:ext cx="2653130" cy="977923"/>
            </a:xfrm>
            <a:custGeom>
              <a:avLst/>
              <a:gdLst>
                <a:gd name="connsiteX0" fmla="*/ -206 w 2114550"/>
                <a:gd name="connsiteY0" fmla="*/ -72 h 1076325"/>
                <a:gd name="connsiteX1" fmla="*/ 2114344 w 2114550"/>
                <a:gd name="connsiteY1" fmla="*/ -72 h 1076325"/>
                <a:gd name="connsiteX2" fmla="*/ 2114344 w 2114550"/>
                <a:gd name="connsiteY2" fmla="*/ 1076253 h 1076325"/>
                <a:gd name="connsiteX3" fmla="*/ -206 w 2114550"/>
                <a:gd name="connsiteY3" fmla="*/ 107625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076325">
                  <a:moveTo>
                    <a:pt x="-206" y="-72"/>
                  </a:moveTo>
                  <a:lnTo>
                    <a:pt x="2114344" y="-72"/>
                  </a:lnTo>
                  <a:lnTo>
                    <a:pt x="2114344" y="1076253"/>
                  </a:lnTo>
                  <a:lnTo>
                    <a:pt x="-206" y="10762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pic>
          <p:nvPicPr>
            <p:cNvPr id="119" name="Container Image">
              <a:extLst>
                <a:ext uri="{FF2B5EF4-FFF2-40B4-BE49-F238E27FC236}">
                  <a16:creationId xmlns:a16="http://schemas.microsoft.com/office/drawing/2014/main" id="{552DC4B3-25F1-4EFB-915B-AC319B6A7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5" r="1595"/>
            <a:stretch/>
          </p:blipFill>
          <p:spPr>
            <a:xfrm>
              <a:off x="9460153" y="3826108"/>
              <a:ext cx="319571" cy="319785"/>
            </a:xfrm>
            <a:prstGeom prst="rect">
              <a:avLst/>
            </a:prstGeom>
          </p:spPr>
        </p:pic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9F8B9C8-B707-4B66-9014-1621CBDA5C22}"/>
                </a:ext>
              </a:extLst>
            </p:cNvPr>
            <p:cNvSpPr/>
            <p:nvPr/>
          </p:nvSpPr>
          <p:spPr>
            <a:xfrm rot="10800000">
              <a:off x="9540341" y="4141138"/>
              <a:ext cx="105537" cy="9098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artifact-name">
              <a:extLst>
                <a:ext uri="{FF2B5EF4-FFF2-40B4-BE49-F238E27FC236}">
                  <a16:creationId xmlns:a16="http://schemas.microsoft.com/office/drawing/2014/main" id="{0C0E528C-D45C-43AF-8B29-0D89185749CD}"/>
                </a:ext>
              </a:extLst>
            </p:cNvPr>
            <p:cNvSpPr txBox="1"/>
            <p:nvPr/>
          </p:nvSpPr>
          <p:spPr>
            <a:xfrm>
              <a:off x="9717241" y="3847063"/>
              <a:ext cx="211639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88" dirty="0">
                  <a:solidFill>
                    <a:srgbClr val="000000"/>
                  </a:solidFill>
                  <a:latin typeface="Consolas"/>
                  <a:sym typeface="Consolas"/>
                  <a:rtl val="0"/>
                </a:rPr>
                <a:t>wabbit-networks signature</a:t>
              </a:r>
            </a:p>
          </p:txBody>
        </p:sp>
        <p:sp>
          <p:nvSpPr>
            <p:cNvPr id="122" name="Sig Label">
              <a:extLst>
                <a:ext uri="{FF2B5EF4-FFF2-40B4-BE49-F238E27FC236}">
                  <a16:creationId xmlns:a16="http://schemas.microsoft.com/office/drawing/2014/main" id="{505C9CD9-67D5-4D13-BE4A-9F35FCB2CF39}"/>
                </a:ext>
              </a:extLst>
            </p:cNvPr>
            <p:cNvSpPr txBox="1"/>
            <p:nvPr/>
          </p:nvSpPr>
          <p:spPr>
            <a:xfrm>
              <a:off x="10000932" y="4440244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signature [blobs]</a:t>
              </a:r>
              <a:endParaRPr lang="en-US" sz="788" dirty="0"/>
            </a:p>
          </p:txBody>
        </p: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A8093CC4-B555-4368-AA05-0A6EA923F66A}"/>
                </a:ext>
              </a:extLst>
            </p:cNvPr>
            <p:cNvCxnSpPr>
              <a:cxnSpLocks/>
              <a:stCxn id="122" idx="1"/>
            </p:cNvCxnSpPr>
            <p:nvPr/>
          </p:nvCxnSpPr>
          <p:spPr>
            <a:xfrm rot="10800000">
              <a:off x="9698241" y="3848004"/>
              <a:ext cx="302691" cy="673076"/>
            </a:xfrm>
            <a:prstGeom prst="bentConnector2">
              <a:avLst/>
            </a:prstGeom>
            <a:ln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Sig Label">
              <a:extLst>
                <a:ext uri="{FF2B5EF4-FFF2-40B4-BE49-F238E27FC236}">
                  <a16:creationId xmlns:a16="http://schemas.microsoft.com/office/drawing/2014/main" id="{DA2A6EAC-9A99-4423-94B5-046C2289322D}"/>
                </a:ext>
              </a:extLst>
            </p:cNvPr>
            <p:cNvSpPr txBox="1"/>
            <p:nvPr/>
          </p:nvSpPr>
          <p:spPr>
            <a:xfrm>
              <a:off x="10001588" y="4662611"/>
              <a:ext cx="1595520" cy="161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88" b="1" dirty="0"/>
                <a:t>reference (</a:t>
              </a:r>
              <a:r>
                <a:rPr lang="en-US" sz="788" b="1" dirty="0" err="1"/>
                <a:t>subjectManifest</a:t>
              </a:r>
              <a:r>
                <a:rPr lang="en-US" sz="788" b="1" dirty="0"/>
                <a:t>)</a:t>
              </a:r>
              <a:endParaRPr lang="en-US" sz="788" dirty="0"/>
            </a:p>
          </p:txBody>
        </p:sp>
        <p:sp>
          <p:nvSpPr>
            <p:cNvPr id="125" name="Sig Label">
              <a:extLst>
                <a:ext uri="{FF2B5EF4-FFF2-40B4-BE49-F238E27FC236}">
                  <a16:creationId xmlns:a16="http://schemas.microsoft.com/office/drawing/2014/main" id="{67378160-A904-455C-ACEC-689D45ACCB3E}"/>
                </a:ext>
              </a:extLst>
            </p:cNvPr>
            <p:cNvSpPr txBox="1"/>
            <p:nvPr/>
          </p:nvSpPr>
          <p:spPr>
            <a:xfrm>
              <a:off x="9807830" y="4065101"/>
              <a:ext cx="2381589" cy="323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mediaType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cncf.oras.artifact.manifest.v1</a:t>
              </a:r>
            </a:p>
            <a:p>
              <a:pPr defTabSz="685800">
                <a:defRPr/>
              </a:pPr>
              <a:r>
                <a:rPr lang="en-US" sz="788" b="1" dirty="0" err="1">
                  <a:solidFill>
                    <a:srgbClr val="FF0000"/>
                  </a:solidFill>
                  <a:latin typeface="Calibri" panose="020F0502020204030204"/>
                </a:rPr>
                <a:t>artifactType</a:t>
              </a:r>
              <a:r>
                <a:rPr lang="en-US" sz="788" b="1" dirty="0">
                  <a:solidFill>
                    <a:prstClr val="black"/>
                  </a:solidFill>
                  <a:latin typeface="Calibri" panose="020F0502020204030204"/>
                </a:rPr>
                <a:t>: </a:t>
              </a:r>
              <a:r>
                <a:rPr lang="en-US" sz="788" b="1" dirty="0">
                  <a:solidFill>
                    <a:srgbClr val="C00000"/>
                  </a:solidFill>
                  <a:latin typeface="Calibri" panose="020F0502020204030204"/>
                </a:rPr>
                <a:t>org.cncf.notary.v2</a:t>
              </a:r>
            </a:p>
          </p:txBody>
        </p:sp>
      </p:grp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5015C96A-4B1F-4FFB-88E0-DD515051842B}"/>
              </a:ext>
            </a:extLst>
          </p:cNvPr>
          <p:cNvCxnSpPr>
            <a:cxnSpLocks/>
            <a:stCxn id="124" idx="1"/>
            <a:endCxn id="106" idx="0"/>
          </p:cNvCxnSpPr>
          <p:nvPr/>
        </p:nvCxnSpPr>
        <p:spPr>
          <a:xfrm rot="10800000">
            <a:off x="6487017" y="4157742"/>
            <a:ext cx="590779" cy="756417"/>
          </a:xfrm>
          <a:prstGeom prst="bentConnector2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0A35B751-8D61-4FBA-9D1B-279CD255B536}"/>
              </a:ext>
            </a:extLst>
          </p:cNvPr>
          <p:cNvSpPr/>
          <p:nvPr/>
        </p:nvSpPr>
        <p:spPr>
          <a:xfrm>
            <a:off x="2744790" y="2381912"/>
            <a:ext cx="2679581" cy="358605"/>
          </a:xfrm>
          <a:prstGeom prst="wedgeRectCallout">
            <a:avLst>
              <a:gd name="adj1" fmla="val 70056"/>
              <a:gd name="adj2" fmla="val -1144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onsolas" panose="020B0609020204030204" pitchFamily="49" charset="0"/>
              </a:rPr>
              <a:t>docker push net-monitor:v1</a:t>
            </a:r>
          </a:p>
        </p:txBody>
      </p:sp>
      <p:sp>
        <p:nvSpPr>
          <p:cNvPr id="129" name="Speech Bubble: Rectangle 128">
            <a:extLst>
              <a:ext uri="{FF2B5EF4-FFF2-40B4-BE49-F238E27FC236}">
                <a16:creationId xmlns:a16="http://schemas.microsoft.com/office/drawing/2014/main" id="{6B66CAB5-4B13-4750-B972-2223D4C43809}"/>
              </a:ext>
            </a:extLst>
          </p:cNvPr>
          <p:cNvSpPr/>
          <p:nvPr/>
        </p:nvSpPr>
        <p:spPr>
          <a:xfrm>
            <a:off x="2473206" y="3220694"/>
            <a:ext cx="2951166" cy="503191"/>
          </a:xfrm>
          <a:prstGeom prst="wedgeRectCallout">
            <a:avLst>
              <a:gd name="adj1" fmla="val 86265"/>
              <a:gd name="adj2" fmla="val -111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 dirty="0">
                <a:latin typeface="Consolas" panose="020B0609020204030204" pitchFamily="49" charset="0"/>
              </a:rPr>
              <a:t>notation sign net-monitor:v1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(notation cli incorporates push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as a reference type)</a:t>
            </a:r>
          </a:p>
        </p:txBody>
      </p:sp>
      <p:sp>
        <p:nvSpPr>
          <p:cNvPr id="130" name="Speech Bubble: Rectangle 129">
            <a:extLst>
              <a:ext uri="{FF2B5EF4-FFF2-40B4-BE49-F238E27FC236}">
                <a16:creationId xmlns:a16="http://schemas.microsoft.com/office/drawing/2014/main" id="{704A98F7-71E9-416C-A5E7-82401D37B5EB}"/>
              </a:ext>
            </a:extLst>
          </p:cNvPr>
          <p:cNvSpPr/>
          <p:nvPr/>
        </p:nvSpPr>
        <p:spPr>
          <a:xfrm>
            <a:off x="2343778" y="4199064"/>
            <a:ext cx="3070310" cy="698407"/>
          </a:xfrm>
          <a:prstGeom prst="wedgeRectCallout">
            <a:avLst>
              <a:gd name="adj1" fmla="val 86265"/>
              <a:gd name="adj2" fmla="val -111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latin typeface="Consolas" panose="020B0609020204030204" pitchFamily="49" charset="0"/>
              </a:rPr>
              <a:t>spdx</a:t>
            </a:r>
            <a:r>
              <a:rPr lang="en-US" sz="1350" dirty="0">
                <a:latin typeface="Consolas" panose="020B0609020204030204" pitchFamily="49" charset="0"/>
              </a:rPr>
              <a:t> report net-monitor:v1</a:t>
            </a:r>
          </a:p>
          <a:p>
            <a:pPr algn="ctr"/>
            <a:r>
              <a:rPr lang="en-US" sz="1350" dirty="0" err="1">
                <a:latin typeface="Consolas" panose="020B0609020204030204" pitchFamily="49" charset="0"/>
              </a:rPr>
              <a:t>spdx</a:t>
            </a:r>
            <a:r>
              <a:rPr lang="en-US" sz="1350" dirty="0">
                <a:latin typeface="Consolas" panose="020B0609020204030204" pitchFamily="49" charset="0"/>
              </a:rPr>
              <a:t> push net-monitor:v1</a:t>
            </a:r>
          </a:p>
          <a:p>
            <a:pPr algn="ctr"/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sbom</a:t>
            </a:r>
            <a:r>
              <a:rPr lang="en-US" sz="900" dirty="0">
                <a:latin typeface="Consolas" panose="020B0609020204030204" pitchFamily="49" charset="0"/>
              </a:rPr>
              <a:t> cli incorporates nv2 sign)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162070-C2E2-4D07-872C-92ED55E9A555}"/>
              </a:ext>
            </a:extLst>
          </p:cNvPr>
          <p:cNvSpPr/>
          <p:nvPr/>
        </p:nvSpPr>
        <p:spPr>
          <a:xfrm>
            <a:off x="5769219" y="1068098"/>
            <a:ext cx="350044" cy="392906"/>
          </a:xfrm>
          <a:custGeom>
            <a:avLst/>
            <a:gdLst>
              <a:gd name="connsiteX0" fmla="*/ -206 w 466725"/>
              <a:gd name="connsiteY0" fmla="*/ -72 h 523875"/>
              <a:gd name="connsiteX1" fmla="*/ 466519 w 466725"/>
              <a:gd name="connsiteY1" fmla="*/ -72 h 523875"/>
              <a:gd name="connsiteX2" fmla="*/ 466519 w 466725"/>
              <a:gd name="connsiteY2" fmla="*/ 523803 h 523875"/>
              <a:gd name="connsiteX3" fmla="*/ -206 w 466725"/>
              <a:gd name="connsiteY3" fmla="*/ 523803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523875">
                <a:moveTo>
                  <a:pt x="-206" y="-72"/>
                </a:moveTo>
                <a:lnTo>
                  <a:pt x="466519" y="-72"/>
                </a:lnTo>
                <a:lnTo>
                  <a:pt x="466519" y="523803"/>
                </a:lnTo>
                <a:lnTo>
                  <a:pt x="-206" y="52380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8AE523-0F96-4C9F-BBCB-C0A1468A0520}"/>
              </a:ext>
            </a:extLst>
          </p:cNvPr>
          <p:cNvSpPr txBox="1"/>
          <p:nvPr/>
        </p:nvSpPr>
        <p:spPr>
          <a:xfrm>
            <a:off x="6009206" y="1211141"/>
            <a:ext cx="1240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ACME Rockets Registry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177033C-FE8E-4F00-B213-5AC8411C64F2}"/>
              </a:ext>
            </a:extLst>
          </p:cNvPr>
          <p:cNvGrpSpPr/>
          <p:nvPr/>
        </p:nvGrpSpPr>
        <p:grpSpPr>
          <a:xfrm>
            <a:off x="5817532" y="1107358"/>
            <a:ext cx="251588" cy="340442"/>
            <a:chOff x="4316847" y="1020491"/>
            <a:chExt cx="335450" cy="453922"/>
          </a:xfrm>
        </p:grpSpPr>
        <p:pic>
          <p:nvPicPr>
            <p:cNvPr id="137" name="Signature">
              <a:extLst>
                <a:ext uri="{FF2B5EF4-FFF2-40B4-BE49-F238E27FC236}">
                  <a16:creationId xmlns:a16="http://schemas.microsoft.com/office/drawing/2014/main" id="{5286D679-104A-4CF5-8ACD-B0E210F1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15488" y="1020491"/>
              <a:ext cx="122744" cy="122744"/>
            </a:xfrm>
            <a:prstGeom prst="rect">
              <a:avLst/>
            </a:prstGeom>
          </p:spPr>
        </p:pic>
        <p:pic>
          <p:nvPicPr>
            <p:cNvPr id="138" name="Distribution">
              <a:extLst>
                <a:ext uri="{FF2B5EF4-FFF2-40B4-BE49-F238E27FC236}">
                  <a16:creationId xmlns:a16="http://schemas.microsoft.com/office/drawing/2014/main" id="{C219E3DD-EEAC-436D-AAE7-68523A87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16847" y="1138963"/>
              <a:ext cx="335450" cy="335450"/>
            </a:xfrm>
            <a:prstGeom prst="rect">
              <a:avLst/>
            </a:prstGeom>
          </p:spPr>
        </p:pic>
        <p:pic>
          <p:nvPicPr>
            <p:cNvPr id="139" name="Key">
              <a:extLst>
                <a:ext uri="{FF2B5EF4-FFF2-40B4-BE49-F238E27FC236}">
                  <a16:creationId xmlns:a16="http://schemas.microsoft.com/office/drawing/2014/main" id="{C50DB63C-3F92-4B88-AFC8-BE936D750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23773" y="1020492"/>
              <a:ext cx="122745" cy="122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1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3568</TotalTime>
  <Words>1199</Words>
  <Application>Microsoft Office PowerPoint</Application>
  <PresentationFormat>On-screen Show (16:9)</PresentationFormat>
  <Paragraphs>210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Segoe UI</vt:lpstr>
      <vt:lpstr>Office Theme</vt:lpstr>
      <vt:lpstr>PowerPoint Presentation</vt:lpstr>
      <vt:lpstr>PowerPoint Presentation</vt:lpstr>
      <vt:lpstr>Enabling the Supply Chain</vt:lpstr>
      <vt:lpstr>What are the Supply Chain Artifact Types</vt:lpstr>
      <vt:lpstr>Supply Chain Artifact Challenges</vt:lpstr>
      <vt:lpstr>PowerPoint Presentation</vt:lpstr>
      <vt:lpstr>Registries &amp; Reference Types</vt:lpstr>
      <vt:lpstr>Artifact: Reference Type Principals</vt:lpstr>
      <vt:lpstr>Artifact: Reference Types</vt:lpstr>
      <vt:lpstr>PowerPoint Presentation</vt:lpstr>
      <vt:lpstr>Artifact Copying</vt:lpstr>
      <vt:lpstr>Artifact Copying</vt:lpstr>
      <vt:lpstr>Artifact Reference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Steve Lasker</cp:lastModifiedBy>
  <cp:revision>62</cp:revision>
  <dcterms:created xsi:type="dcterms:W3CDTF">2015-04-06T18:30:18Z</dcterms:created>
  <dcterms:modified xsi:type="dcterms:W3CDTF">2021-09-21T15:15:11Z</dcterms:modified>
</cp:coreProperties>
</file>